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handoutMasterIdLst>
    <p:handoutMasterId r:id="rId20"/>
  </p:handoutMasterIdLst>
  <p:sldIdLst>
    <p:sldId id="283" r:id="rId2"/>
    <p:sldId id="258" r:id="rId3"/>
    <p:sldId id="270" r:id="rId4"/>
    <p:sldId id="259" r:id="rId5"/>
    <p:sldId id="271" r:id="rId6"/>
    <p:sldId id="261" r:id="rId7"/>
    <p:sldId id="272" r:id="rId8"/>
    <p:sldId id="262" r:id="rId9"/>
    <p:sldId id="273" r:id="rId10"/>
    <p:sldId id="275" r:id="rId11"/>
    <p:sldId id="276" r:id="rId12"/>
    <p:sldId id="263" r:id="rId13"/>
    <p:sldId id="277" r:id="rId14"/>
    <p:sldId id="278" r:id="rId15"/>
    <p:sldId id="279" r:id="rId16"/>
    <p:sldId id="280" r:id="rId17"/>
    <p:sldId id="281"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2D0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580" autoAdjust="0"/>
    <p:restoredTop sz="77966" autoAdjust="0"/>
  </p:normalViewPr>
  <p:slideViewPr>
    <p:cSldViewPr snapToGrid="0">
      <p:cViewPr>
        <p:scale>
          <a:sx n="75" d="100"/>
          <a:sy n="75" d="100"/>
        </p:scale>
        <p:origin x="1464" y="306"/>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2172"/>
    </p:cViewPr>
  </p:sorterViewPr>
  <p:notesViewPr>
    <p:cSldViewPr snapToGrid="0">
      <p:cViewPr varScale="1">
        <p:scale>
          <a:sx n="81" d="100"/>
          <a:sy n="81" d="100"/>
        </p:scale>
        <p:origin x="3894"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8F1035E-B177-4A4D-8118-F04531157EE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BB865EB-C7AA-42EF-B70A-3ADEEB71FBA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3412E82-5A11-430B-A22D-5524F9287597}" type="datetimeFigureOut">
              <a:rPr lang="en-US" smtClean="0"/>
              <a:t>6/5/2025</a:t>
            </a:fld>
            <a:endParaRPr lang="en-US"/>
          </a:p>
        </p:txBody>
      </p:sp>
      <p:sp>
        <p:nvSpPr>
          <p:cNvPr id="4" name="Footer Placeholder 3">
            <a:extLst>
              <a:ext uri="{FF2B5EF4-FFF2-40B4-BE49-F238E27FC236}">
                <a16:creationId xmlns:a16="http://schemas.microsoft.com/office/drawing/2014/main" id="{23B83489-4BF8-4568-92A9-B7D221D7C4E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6095DC1F-E52A-4274-B364-91DF10CB4E9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3470C6-C625-4C7E-9B23-5EBC37864CED}" type="slidenum">
              <a:rPr lang="en-US" smtClean="0"/>
              <a:t>‹#›</a:t>
            </a:fld>
            <a:endParaRPr lang="en-US"/>
          </a:p>
        </p:txBody>
      </p:sp>
    </p:spTree>
    <p:extLst>
      <p:ext uri="{BB962C8B-B14F-4D97-AF65-F5344CB8AC3E}">
        <p14:creationId xmlns:p14="http://schemas.microsoft.com/office/powerpoint/2010/main" val="14039526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977978A-2D93-4E98-A8AF-578C9AEAD5CF}" type="datetimeFigureOut">
              <a:rPr lang="en-US" smtClean="0"/>
              <a:t>6/5/2025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53DCFD-4ACB-46AE-B739-23944AF7AA39}" type="slidenum">
              <a:rPr lang="en-US" smtClean="0"/>
              <a:t>‹#›</a:t>
            </a:fld>
            <a:endParaRPr lang="en-US"/>
          </a:p>
        </p:txBody>
      </p:sp>
    </p:spTree>
    <p:extLst>
      <p:ext uri="{BB962C8B-B14F-4D97-AF65-F5344CB8AC3E}">
        <p14:creationId xmlns:p14="http://schemas.microsoft.com/office/powerpoint/2010/main" val="13939092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053DCFD-4ACB-46AE-B739-23944AF7AA39}" type="slidenum">
              <a:rPr lang="en-US" smtClean="0"/>
              <a:t>1</a:t>
            </a:fld>
            <a:endParaRPr lang="en-US"/>
          </a:p>
        </p:txBody>
      </p:sp>
    </p:spTree>
    <p:extLst>
      <p:ext uri="{BB962C8B-B14F-4D97-AF65-F5344CB8AC3E}">
        <p14:creationId xmlns:p14="http://schemas.microsoft.com/office/powerpoint/2010/main" val="26413919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dirty="0"/>
              <a:t>Some</a:t>
            </a:r>
            <a:r>
              <a:rPr lang="en-US" altLang="en-US" baseline="0" dirty="0"/>
              <a:t> accounting employers have a single location or maybe 2-3.</a:t>
            </a:r>
          </a:p>
          <a:p>
            <a:pPr>
              <a:spcBef>
                <a:spcPct val="0"/>
              </a:spcBef>
            </a:pPr>
            <a:r>
              <a:rPr lang="en-US" altLang="en-US" baseline="0" dirty="0"/>
              <a:t>Some accounting employers operate in one state and some operate in multiple states or all over the country.</a:t>
            </a:r>
          </a:p>
          <a:p>
            <a:pPr>
              <a:spcBef>
                <a:spcPct val="0"/>
              </a:spcBef>
            </a:pPr>
            <a:r>
              <a:rPr lang="en-US" altLang="en-US" baseline="0" dirty="0"/>
              <a:t>Some accounting employers operate internationally with office all over the world.</a:t>
            </a:r>
          </a:p>
          <a:p>
            <a:pPr>
              <a:spcBef>
                <a:spcPct val="0"/>
              </a:spcBef>
            </a:pPr>
            <a:endParaRPr lang="en-US" altLang="en-US" baseline="0" dirty="0"/>
          </a:p>
          <a:p>
            <a:pPr>
              <a:spcBef>
                <a:spcPct val="0"/>
              </a:spcBef>
            </a:pPr>
            <a:r>
              <a:rPr lang="en-US" altLang="en-US" baseline="0" dirty="0"/>
              <a:t>The 4 biggest accounting firms are known as “The Big 4”. They are PricewaterhouseCoopers (known as PwC), </a:t>
            </a:r>
            <a:r>
              <a:rPr lang="en-US" altLang="en-US" baseline="0" dirty="0" err="1"/>
              <a:t>Earnst</a:t>
            </a:r>
            <a:r>
              <a:rPr lang="en-US" altLang="en-US" baseline="0" dirty="0"/>
              <a:t> and Young (known as EY), Deloitte, and KPMG. </a:t>
            </a:r>
          </a:p>
          <a:p>
            <a:pPr>
              <a:spcBef>
                <a:spcPct val="0"/>
              </a:spcBef>
            </a:pPr>
            <a:endParaRPr lang="en-US" altLang="en-US" baseline="0" dirty="0"/>
          </a:p>
          <a:p>
            <a:pPr>
              <a:spcBef>
                <a:spcPct val="0"/>
              </a:spcBef>
            </a:pPr>
            <a:r>
              <a:rPr lang="en-US" altLang="en-US" baseline="0" dirty="0"/>
              <a:t>Remember how we talked about accountants were trusted. If you have ever watched the academy awards or the </a:t>
            </a:r>
            <a:r>
              <a:rPr lang="en-US" altLang="en-US" baseline="0" dirty="0" err="1"/>
              <a:t>emmys</a:t>
            </a:r>
            <a:r>
              <a:rPr lang="en-US" altLang="en-US" baseline="0" dirty="0"/>
              <a:t>, they will tell which accounting firm tabulates the votes. PwC tabulates the votes for the academy awards, which means they know who is going to win best actress or best film before anyone. EY counts the votes for the Emmys. Deloitte counts the votes for the Grammy Awards.</a:t>
            </a:r>
            <a:endParaRPr lang="en-US" altLang="en-US" dirty="0"/>
          </a:p>
        </p:txBody>
      </p:sp>
      <p:sp>
        <p:nvSpPr>
          <p:cNvPr id="358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anose="020B0604020202020204" pitchFamily="34" charset="0"/>
                <a:cs typeface="Arial" panose="020B0604020202020204" pitchFamily="34" charset="0"/>
              </a:defRPr>
            </a:lvl1pPr>
            <a:lvl2pPr marL="742950" indent="-285750" eaLnBrk="0" hangingPunct="0">
              <a:defRPr i="1">
                <a:solidFill>
                  <a:schemeClr val="tx1"/>
                </a:solidFill>
                <a:latin typeface="Arial" panose="020B0604020202020204" pitchFamily="34" charset="0"/>
                <a:cs typeface="Arial" panose="020B0604020202020204" pitchFamily="34" charset="0"/>
              </a:defRPr>
            </a:lvl2pPr>
            <a:lvl3pPr marL="1143000" indent="-228600" eaLnBrk="0" hangingPunct="0">
              <a:defRPr i="1">
                <a:solidFill>
                  <a:schemeClr val="tx1"/>
                </a:solidFill>
                <a:latin typeface="Arial" panose="020B0604020202020204" pitchFamily="34" charset="0"/>
                <a:cs typeface="Arial" panose="020B0604020202020204" pitchFamily="34" charset="0"/>
              </a:defRPr>
            </a:lvl3pPr>
            <a:lvl4pPr marL="1600200" indent="-228600" eaLnBrk="0" hangingPunct="0">
              <a:defRPr i="1">
                <a:solidFill>
                  <a:schemeClr val="tx1"/>
                </a:solidFill>
                <a:latin typeface="Arial" panose="020B0604020202020204" pitchFamily="34" charset="0"/>
                <a:cs typeface="Arial" panose="020B0604020202020204" pitchFamily="34" charset="0"/>
              </a:defRPr>
            </a:lvl4pPr>
            <a:lvl5pPr marL="2057400" indent="-228600" eaLnBrk="0" hangingPunct="0">
              <a:defRPr i="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9pPr>
          </a:lstStyle>
          <a:p>
            <a:pPr eaLnBrk="1" hangingPunct="1"/>
            <a:fld id="{E61A5414-FE74-4AD1-8EA3-17A5358EA376}" type="slidenum">
              <a:rPr lang="en-US" altLang="en-US"/>
              <a:pPr eaLnBrk="1" hangingPunct="1"/>
              <a:t>10</a:t>
            </a:fld>
            <a:endParaRPr lang="en-US" altLang="en-US"/>
          </a:p>
        </p:txBody>
      </p:sp>
    </p:spTree>
    <p:extLst>
      <p:ext uri="{BB962C8B-B14F-4D97-AF65-F5344CB8AC3E}">
        <p14:creationId xmlns:p14="http://schemas.microsoft.com/office/powerpoint/2010/main" val="9582014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358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anose="020B0604020202020204" pitchFamily="34" charset="0"/>
                <a:cs typeface="Arial" panose="020B0604020202020204" pitchFamily="34" charset="0"/>
              </a:defRPr>
            </a:lvl1pPr>
            <a:lvl2pPr marL="742950" indent="-285750" eaLnBrk="0" hangingPunct="0">
              <a:defRPr i="1">
                <a:solidFill>
                  <a:schemeClr val="tx1"/>
                </a:solidFill>
                <a:latin typeface="Arial" panose="020B0604020202020204" pitchFamily="34" charset="0"/>
                <a:cs typeface="Arial" panose="020B0604020202020204" pitchFamily="34" charset="0"/>
              </a:defRPr>
            </a:lvl2pPr>
            <a:lvl3pPr marL="1143000" indent="-228600" eaLnBrk="0" hangingPunct="0">
              <a:defRPr i="1">
                <a:solidFill>
                  <a:schemeClr val="tx1"/>
                </a:solidFill>
                <a:latin typeface="Arial" panose="020B0604020202020204" pitchFamily="34" charset="0"/>
                <a:cs typeface="Arial" panose="020B0604020202020204" pitchFamily="34" charset="0"/>
              </a:defRPr>
            </a:lvl3pPr>
            <a:lvl4pPr marL="1600200" indent="-228600" eaLnBrk="0" hangingPunct="0">
              <a:defRPr i="1">
                <a:solidFill>
                  <a:schemeClr val="tx1"/>
                </a:solidFill>
                <a:latin typeface="Arial" panose="020B0604020202020204" pitchFamily="34" charset="0"/>
                <a:cs typeface="Arial" panose="020B0604020202020204" pitchFamily="34" charset="0"/>
              </a:defRPr>
            </a:lvl4pPr>
            <a:lvl5pPr marL="2057400" indent="-228600" eaLnBrk="0" hangingPunct="0">
              <a:defRPr i="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cs typeface="Arial" panose="020B0604020202020204" pitchFamily="34" charset="0"/>
              </a:defRPr>
            </a:lvl9pPr>
          </a:lstStyle>
          <a:p>
            <a:pPr eaLnBrk="1" hangingPunct="1"/>
            <a:fld id="{E61A5414-FE74-4AD1-8EA3-17A5358EA376}" type="slidenum">
              <a:rPr lang="en-US" altLang="en-US"/>
              <a:pPr eaLnBrk="1" hangingPunct="1"/>
              <a:t>11</a:t>
            </a:fld>
            <a:endParaRPr lang="en-US" altLang="en-US"/>
          </a:p>
        </p:txBody>
      </p:sp>
    </p:spTree>
    <p:extLst>
      <p:ext uri="{BB962C8B-B14F-4D97-AF65-F5344CB8AC3E}">
        <p14:creationId xmlns:p14="http://schemas.microsoft.com/office/powerpoint/2010/main" val="35646323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053DCFD-4ACB-46AE-B739-23944AF7AA39}" type="slidenum">
              <a:rPr lang="en-US" smtClean="0"/>
              <a:t>12</a:t>
            </a:fld>
            <a:endParaRPr lang="en-US"/>
          </a:p>
        </p:txBody>
      </p:sp>
    </p:spTree>
    <p:extLst>
      <p:ext uri="{BB962C8B-B14F-4D97-AF65-F5344CB8AC3E}">
        <p14:creationId xmlns:p14="http://schemas.microsoft.com/office/powerpoint/2010/main" val="24215369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CPA</a:t>
            </a:r>
            <a:r>
              <a:rPr lang="en-US" baseline="0" dirty="0"/>
              <a:t> stands for Certified Public Accountant. It is the highest certification an accountant can receive. To become a CPA you have to have a college degree including some specific classes, pass a 4-part test, and have some experience. No matter who you are, no matter where you come from, if you have the letters CPA after your name, there will be employers who want to hire you! CPAs are the only people legally allowed to do a financial statement audit of a publicly traded company (i.e., their stock/ownership is sold on the public market.) Some of the biggest publicly traded companies in the US include </a:t>
            </a:r>
            <a:r>
              <a:rPr lang="en-US" baseline="0" dirty="0" err="1"/>
              <a:t>WalMart</a:t>
            </a:r>
            <a:r>
              <a:rPr lang="en-US" baseline="0" dirty="0"/>
              <a:t>, Apple, Amazon, and Nvidia. (Nvidia started making graphics chips for your computers and game systems, but they do a lot more now.)</a:t>
            </a:r>
            <a:endParaRPr lang="en-US" dirty="0"/>
          </a:p>
        </p:txBody>
      </p:sp>
      <p:sp>
        <p:nvSpPr>
          <p:cNvPr id="4" name="Slide Number Placeholder 3"/>
          <p:cNvSpPr>
            <a:spLocks noGrp="1"/>
          </p:cNvSpPr>
          <p:nvPr>
            <p:ph type="sldNum" sz="quarter" idx="5"/>
          </p:nvPr>
        </p:nvSpPr>
        <p:spPr/>
        <p:txBody>
          <a:bodyPr/>
          <a:lstStyle/>
          <a:p>
            <a:fld id="{3053DCFD-4ACB-46AE-B739-23944AF7AA39}" type="slidenum">
              <a:rPr lang="en-US" smtClean="0"/>
              <a:t>13</a:t>
            </a:fld>
            <a:endParaRPr lang="en-US"/>
          </a:p>
        </p:txBody>
      </p:sp>
    </p:spTree>
    <p:extLst>
      <p:ext uri="{BB962C8B-B14F-4D97-AF65-F5344CB8AC3E}">
        <p14:creationId xmlns:p14="http://schemas.microsoft.com/office/powerpoint/2010/main" val="8280703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053DCFD-4ACB-46AE-B739-23944AF7AA39}" type="slidenum">
              <a:rPr lang="en-US" smtClean="0"/>
              <a:t>14</a:t>
            </a:fld>
            <a:endParaRPr lang="en-US"/>
          </a:p>
        </p:txBody>
      </p:sp>
    </p:spTree>
    <p:extLst>
      <p:ext uri="{BB962C8B-B14F-4D97-AF65-F5344CB8AC3E}">
        <p14:creationId xmlns:p14="http://schemas.microsoft.com/office/powerpoint/2010/main" val="3183542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While you are in school there are 2 great ways to get experience in accounting.</a:t>
            </a:r>
          </a:p>
          <a:p>
            <a:endParaRPr lang="en-US" dirty="0"/>
          </a:p>
          <a:p>
            <a:r>
              <a:rPr lang="en-US" dirty="0"/>
              <a:t>The</a:t>
            </a:r>
            <a:r>
              <a:rPr lang="en-US" baseline="0" dirty="0"/>
              <a:t> first is to join a club. Your school might have FBLA or DECA or an accounting or business club. In college, you can join an international honors organization called Beta Alpha Psi. In these clubs, you meet accountants, learn about professional skills needed to be an accountant, go on field trips, or maybe even competitions.</a:t>
            </a:r>
          </a:p>
          <a:p>
            <a:endParaRPr lang="en-US" baseline="0" dirty="0"/>
          </a:p>
          <a:p>
            <a:r>
              <a:rPr lang="en-US" baseline="0" dirty="0"/>
              <a:t>Internships in accounting are most common for college students, but some exist for high-school students. During an internship, you do accounting work, earn pretty good money, and if you do good work, you may leave with a job offer.</a:t>
            </a:r>
            <a:endParaRPr lang="en-US" dirty="0"/>
          </a:p>
        </p:txBody>
      </p:sp>
      <p:sp>
        <p:nvSpPr>
          <p:cNvPr id="4" name="Slide Number Placeholder 3"/>
          <p:cNvSpPr>
            <a:spLocks noGrp="1"/>
          </p:cNvSpPr>
          <p:nvPr>
            <p:ph type="sldNum" sz="quarter" idx="5"/>
          </p:nvPr>
        </p:nvSpPr>
        <p:spPr/>
        <p:txBody>
          <a:bodyPr/>
          <a:lstStyle/>
          <a:p>
            <a:fld id="{3053DCFD-4ACB-46AE-B739-23944AF7AA39}" type="slidenum">
              <a:rPr lang="en-US" smtClean="0"/>
              <a:t>15</a:t>
            </a:fld>
            <a:endParaRPr lang="en-US"/>
          </a:p>
        </p:txBody>
      </p:sp>
    </p:spTree>
    <p:extLst>
      <p:ext uri="{BB962C8B-B14F-4D97-AF65-F5344CB8AC3E}">
        <p14:creationId xmlns:p14="http://schemas.microsoft.com/office/powerpoint/2010/main" val="11239804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053DCFD-4ACB-46AE-B739-23944AF7AA39}" type="slidenum">
              <a:rPr lang="en-US" smtClean="0"/>
              <a:t>16</a:t>
            </a:fld>
            <a:endParaRPr lang="en-US"/>
          </a:p>
        </p:txBody>
      </p:sp>
    </p:spTree>
    <p:extLst>
      <p:ext uri="{BB962C8B-B14F-4D97-AF65-F5344CB8AC3E}">
        <p14:creationId xmlns:p14="http://schemas.microsoft.com/office/powerpoint/2010/main" val="6237114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Everything you learn in accounting really gives</a:t>
            </a:r>
            <a:r>
              <a:rPr lang="en-US" baseline="0" dirty="0"/>
              <a:t> you unlimited opportunities. Even if you decide one day, you don’t want to “be” an accountant anymore, you will have a really good understanding of how business works, and you can easily transition into another part of the company. Remember, no matter what your job is in a company, that company needs to bring in money and pay out money, and almost every person in the company plays a part in that. If you understand the accounting for a company, you understand what actions increase and decrease profits and can easily move out of accounting and into management or even become the Chief Financial Officer or the Chief Executive Officer (aka, company president).</a:t>
            </a:r>
            <a:endParaRPr lang="en-US" dirty="0"/>
          </a:p>
        </p:txBody>
      </p:sp>
      <p:sp>
        <p:nvSpPr>
          <p:cNvPr id="4" name="Slide Number Placeholder 3"/>
          <p:cNvSpPr>
            <a:spLocks noGrp="1"/>
          </p:cNvSpPr>
          <p:nvPr>
            <p:ph type="sldNum" sz="quarter" idx="5"/>
          </p:nvPr>
        </p:nvSpPr>
        <p:spPr/>
        <p:txBody>
          <a:bodyPr/>
          <a:lstStyle/>
          <a:p>
            <a:fld id="{3053DCFD-4ACB-46AE-B739-23944AF7AA39}" type="slidenum">
              <a:rPr lang="en-US" smtClean="0"/>
              <a:t>17</a:t>
            </a:fld>
            <a:endParaRPr lang="en-US"/>
          </a:p>
        </p:txBody>
      </p:sp>
    </p:spTree>
    <p:extLst>
      <p:ext uri="{BB962C8B-B14F-4D97-AF65-F5344CB8AC3E}">
        <p14:creationId xmlns:p14="http://schemas.microsoft.com/office/powerpoint/2010/main" val="30015541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053DCFD-4ACB-46AE-B739-23944AF7AA39}" type="slidenum">
              <a:rPr lang="en-US" smtClean="0"/>
              <a:t>2</a:t>
            </a:fld>
            <a:endParaRPr lang="en-US"/>
          </a:p>
        </p:txBody>
      </p:sp>
    </p:spTree>
    <p:extLst>
      <p:ext uri="{BB962C8B-B14F-4D97-AF65-F5344CB8AC3E}">
        <p14:creationId xmlns:p14="http://schemas.microsoft.com/office/powerpoint/2010/main" val="1897692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Professional</a:t>
            </a:r>
            <a:r>
              <a:rPr lang="en-US" baseline="0" dirty="0"/>
              <a:t> = Understanding complicated topic; advise clients who need your help</a:t>
            </a:r>
          </a:p>
          <a:p>
            <a:endParaRPr lang="en-US" baseline="0" dirty="0"/>
          </a:p>
          <a:p>
            <a:r>
              <a:rPr lang="en-US" baseline="0" dirty="0"/>
              <a:t>Problem Solving = resolving issues for clients (examples: how to account for a new promotional plan; how to raise profits in the future; deciding to open a new location)</a:t>
            </a:r>
          </a:p>
          <a:p>
            <a:endParaRPr lang="en-US" baseline="0" dirty="0"/>
          </a:p>
          <a:p>
            <a:r>
              <a:rPr lang="en-US" baseline="0" dirty="0"/>
              <a:t>Collaborating = Most accountants work in a team</a:t>
            </a:r>
          </a:p>
          <a:p>
            <a:endParaRPr lang="en-US" dirty="0"/>
          </a:p>
          <a:p>
            <a:r>
              <a:rPr lang="en-US" dirty="0"/>
              <a:t>Good Communicator = oral and written; able to take technical information</a:t>
            </a:r>
            <a:r>
              <a:rPr lang="en-US" baseline="0" dirty="0"/>
              <a:t> and share it in a relatable way with clients; documenting the work you have done so supervisors can review, and it can be duplicated in the future</a:t>
            </a:r>
          </a:p>
          <a:p>
            <a:endParaRPr lang="en-US" baseline="0" dirty="0"/>
          </a:p>
          <a:p>
            <a:r>
              <a:rPr lang="en-US" baseline="0" dirty="0"/>
              <a:t>Tech Savvy = Heavy use of Excel, accounting software, and other technology tools including artificial intelligence and drones (Drones with cameras are used in accounting to observe inventory)</a:t>
            </a:r>
          </a:p>
          <a:p>
            <a:endParaRPr lang="en-US" baseline="0" dirty="0"/>
          </a:p>
          <a:p>
            <a:r>
              <a:rPr lang="en-US" baseline="0" dirty="0"/>
              <a:t>Project Manager = getting a set of tasks done in a time budget; includes the ability to manage time and prioritize</a:t>
            </a:r>
          </a:p>
          <a:p>
            <a:endParaRPr lang="en-US" baseline="0" dirty="0"/>
          </a:p>
          <a:p>
            <a:r>
              <a:rPr lang="en-US" baseline="0" dirty="0"/>
              <a:t>Ethical = Accounting can be used to lie and mislead people; ethical accountants would not do that. Example: </a:t>
            </a:r>
            <a:r>
              <a:rPr lang="en-US" baseline="0" dirty="0" err="1"/>
              <a:t>Worldcom</a:t>
            </a:r>
            <a:r>
              <a:rPr lang="en-US" baseline="0" dirty="0"/>
              <a:t> was located in the small town of Clinton, Mississippi. Almost everyone in Clinton either worked at </a:t>
            </a:r>
            <a:r>
              <a:rPr lang="en-US" baseline="0" dirty="0" err="1"/>
              <a:t>Worldcom</a:t>
            </a:r>
            <a:r>
              <a:rPr lang="en-US" baseline="0" dirty="0"/>
              <a:t> or at a business that supported the community (e.g., restaurants, grocery stores, hotels). The leaders of </a:t>
            </a:r>
            <a:r>
              <a:rPr lang="en-US" baseline="0" dirty="0" err="1"/>
              <a:t>Worldcom</a:t>
            </a:r>
            <a:r>
              <a:rPr lang="en-US" baseline="0" dirty="0"/>
              <a:t> lied on the financial statements to keep the stock price high so they could benefit personally. When the lies were revealed, the company stock went to $0. Every employee lost most of their retirement money, and some people who were 70+years old had to go back to work to support themselves.</a:t>
            </a:r>
            <a:endParaRPr lang="en-US" dirty="0"/>
          </a:p>
        </p:txBody>
      </p:sp>
      <p:sp>
        <p:nvSpPr>
          <p:cNvPr id="4" name="Slide Number Placeholder 3"/>
          <p:cNvSpPr>
            <a:spLocks noGrp="1"/>
          </p:cNvSpPr>
          <p:nvPr>
            <p:ph type="sldNum" sz="quarter" idx="5"/>
          </p:nvPr>
        </p:nvSpPr>
        <p:spPr/>
        <p:txBody>
          <a:bodyPr/>
          <a:lstStyle/>
          <a:p>
            <a:fld id="{3053DCFD-4ACB-46AE-B739-23944AF7AA39}" type="slidenum">
              <a:rPr lang="en-US" smtClean="0"/>
              <a:t>3</a:t>
            </a:fld>
            <a:endParaRPr lang="en-US"/>
          </a:p>
        </p:txBody>
      </p:sp>
    </p:spTree>
    <p:extLst>
      <p:ext uri="{BB962C8B-B14F-4D97-AF65-F5344CB8AC3E}">
        <p14:creationId xmlns:p14="http://schemas.microsoft.com/office/powerpoint/2010/main" val="5237704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053DCFD-4ACB-46AE-B739-23944AF7AA39}" type="slidenum">
              <a:rPr lang="en-US" smtClean="0"/>
              <a:t>4</a:t>
            </a:fld>
            <a:endParaRPr lang="en-US"/>
          </a:p>
        </p:txBody>
      </p:sp>
    </p:spTree>
    <p:extLst>
      <p:ext uri="{BB962C8B-B14F-4D97-AF65-F5344CB8AC3E}">
        <p14:creationId xmlns:p14="http://schemas.microsoft.com/office/powerpoint/2010/main" val="37767163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Financial Accounting = Recording</a:t>
            </a:r>
            <a:r>
              <a:rPr lang="en-US" baseline="0" dirty="0"/>
              <a:t> journal entries that describe the financial effect of transactions/actions taken by the company and preparing financial statements that are used internally and externally. If a company wants a loan from a bank, the bank will ask to see their financial statements. Publicly traded companies publish their financial statements for everyone to read to help people decide if they want to invest in (buy stock in)  that company.</a:t>
            </a:r>
          </a:p>
          <a:p>
            <a:endParaRPr lang="en-US" baseline="0" dirty="0"/>
          </a:p>
          <a:p>
            <a:r>
              <a:rPr lang="en-US" baseline="0" dirty="0"/>
              <a:t>Managerial Accounting = decision making using financial information. Examples: should we make this item in house or buy it from an outside supplier; can we afford to give our employees a raise; should we close our store in Michigan; should we open a new location in California</a:t>
            </a:r>
          </a:p>
          <a:p>
            <a:endParaRPr lang="en-US" baseline="0" dirty="0"/>
          </a:p>
          <a:p>
            <a:r>
              <a:rPr lang="en-US" baseline="0" dirty="0"/>
              <a:t>Taxation = accountants who specialize in taxes of all types (income tax, payroll tax, sales tax, property tax, and more). Tax is a portion of an individual, family, or business income paid to the state and/or federal government so the government can fund services like police departments, fire department, build roads, and other things we all use.</a:t>
            </a:r>
          </a:p>
          <a:p>
            <a:endParaRPr lang="en-US" baseline="0" dirty="0"/>
          </a:p>
          <a:p>
            <a:r>
              <a:rPr lang="en-US" baseline="0" dirty="0"/>
              <a:t>Auditing = Auditors are specialists who determine whether a set of rules have been followed. Examples include examining a company’s financial statements (prepared by the financial accountants) to see if they followed the rules called generally accepted accounting principles; a tax auditor looks at a tax return and compares it to the tax laws to make sure the person or business paid the right amount of taxes.</a:t>
            </a:r>
          </a:p>
          <a:p>
            <a:endParaRPr lang="en-US" baseline="0" dirty="0"/>
          </a:p>
          <a:p>
            <a:r>
              <a:rPr lang="en-US" baseline="0" dirty="0"/>
              <a:t>Fraud and Forensics = a branch of accounting that looks for intentional manipulation or lies or theft. You’ve probably heard of a forensic scientist. Forensic means suitable for presentation in court. Forensic accountants frequently testify in court about things like if someone is getting or using their money for something illegal; or if 2 business partners or a married couple are separating, a forensic accountant will help determine the true value to be split just in case one person is hiding money from the other.</a:t>
            </a:r>
          </a:p>
          <a:p>
            <a:endParaRPr lang="en-US" baseline="0" dirty="0"/>
          </a:p>
          <a:p>
            <a:r>
              <a:rPr lang="en-US" baseline="0" dirty="0"/>
              <a:t>Information Systems = where accounting and computers meet. Accountants in this field create/program software to collect, secure, and report accounting information. They also have a good understanding of how business processes work and when and how they create accounting data; then they help transform that data into useful information (useful means that someone can use it to make decisions).</a:t>
            </a:r>
            <a:endParaRPr lang="en-US" dirty="0"/>
          </a:p>
        </p:txBody>
      </p:sp>
      <p:sp>
        <p:nvSpPr>
          <p:cNvPr id="4" name="Slide Number Placeholder 3"/>
          <p:cNvSpPr>
            <a:spLocks noGrp="1"/>
          </p:cNvSpPr>
          <p:nvPr>
            <p:ph type="sldNum" sz="quarter" idx="5"/>
          </p:nvPr>
        </p:nvSpPr>
        <p:spPr/>
        <p:txBody>
          <a:bodyPr/>
          <a:lstStyle/>
          <a:p>
            <a:fld id="{3053DCFD-4ACB-46AE-B739-23944AF7AA39}" type="slidenum">
              <a:rPr lang="en-US" smtClean="0"/>
              <a:t>5</a:t>
            </a:fld>
            <a:endParaRPr lang="en-US"/>
          </a:p>
        </p:txBody>
      </p:sp>
    </p:spTree>
    <p:extLst>
      <p:ext uri="{BB962C8B-B14F-4D97-AF65-F5344CB8AC3E}">
        <p14:creationId xmlns:p14="http://schemas.microsoft.com/office/powerpoint/2010/main" val="15322766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053DCFD-4ACB-46AE-B739-23944AF7AA39}" type="slidenum">
              <a:rPr lang="en-US" smtClean="0"/>
              <a:t>6</a:t>
            </a:fld>
            <a:endParaRPr lang="en-US"/>
          </a:p>
        </p:txBody>
      </p:sp>
    </p:spTree>
    <p:extLst>
      <p:ext uri="{BB962C8B-B14F-4D97-AF65-F5344CB8AC3E}">
        <p14:creationId xmlns:p14="http://schemas.microsoft.com/office/powerpoint/2010/main" val="8415167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High Salaries = An accounting major who graduate college with a 3.0 GPA or</a:t>
            </a:r>
            <a:r>
              <a:rPr lang="en-US" baseline="0" dirty="0"/>
              <a:t> higher will likely have 3-5 job offers that start at about $65,000. Lower than a 3.0 and you can still find a job, but those start out a little lower averaging $45,000.</a:t>
            </a:r>
          </a:p>
          <a:p>
            <a:endParaRPr lang="en-US" baseline="0" dirty="0"/>
          </a:p>
          <a:p>
            <a:r>
              <a:rPr lang="en-US" baseline="0" dirty="0"/>
              <a:t>Travel = There are opportunities if you want them to travel the state, country, or world doing accounting. The internal auditors from </a:t>
            </a:r>
            <a:r>
              <a:rPr lang="en-US" baseline="0" dirty="0" err="1"/>
              <a:t>WalMart</a:t>
            </a:r>
            <a:r>
              <a:rPr lang="en-US" baseline="0" dirty="0"/>
              <a:t> visit many different countries every year. If you don’t want to travel much, smaller firms and tax preparers don’t do as much travel.</a:t>
            </a:r>
          </a:p>
          <a:p>
            <a:endParaRPr lang="en-US" baseline="0" dirty="0"/>
          </a:p>
          <a:p>
            <a:r>
              <a:rPr lang="en-US" baseline="0" dirty="0"/>
              <a:t>Advancement = do a good job and you will get promoted quickly. After 2 years of experience, you are likely to move from entry-level staff to a supervisor where you oversee the work of the new hires. 2-3 more years and your salary could be over $100,000</a:t>
            </a:r>
          </a:p>
          <a:p>
            <a:endParaRPr lang="en-US" baseline="0" dirty="0"/>
          </a:p>
          <a:p>
            <a:r>
              <a:rPr lang="en-US" baseline="0" dirty="0"/>
              <a:t>Respect/Trust = Accounting is similar to law or medicine. You become an expert in how accounting and/or taxes work, and all the people out there who don’t know that need your help. You could help a great chef, who is great a cooking but doesn’t understand financing, open his/her own restaurant. You could help a professional athlete understand how to safeguard their money for retirement and how to pay taxes in every state and country they play a game/match. Some accountants are government watchdogs making sure that tax dollars are not misused.</a:t>
            </a:r>
          </a:p>
          <a:p>
            <a:endParaRPr lang="en-US" baseline="0" dirty="0"/>
          </a:p>
          <a:p>
            <a:r>
              <a:rPr lang="en-US" baseline="0" dirty="0"/>
              <a:t>Mobility = If you don’t like the work you do, the company you work for, the part of the world you live in, there are jobs in accounting everywhere. It is very easy to find a place you’ll love to work. And some accounting jobs are 100% or partially remote, so you can work from anywhere.</a:t>
            </a:r>
            <a:endParaRPr lang="en-US" dirty="0"/>
          </a:p>
        </p:txBody>
      </p:sp>
      <p:sp>
        <p:nvSpPr>
          <p:cNvPr id="4" name="Slide Number Placeholder 3"/>
          <p:cNvSpPr>
            <a:spLocks noGrp="1"/>
          </p:cNvSpPr>
          <p:nvPr>
            <p:ph type="sldNum" sz="quarter" idx="5"/>
          </p:nvPr>
        </p:nvSpPr>
        <p:spPr/>
        <p:txBody>
          <a:bodyPr/>
          <a:lstStyle/>
          <a:p>
            <a:fld id="{3053DCFD-4ACB-46AE-B739-23944AF7AA39}" type="slidenum">
              <a:rPr lang="en-US" smtClean="0"/>
              <a:t>7</a:t>
            </a:fld>
            <a:endParaRPr lang="en-US"/>
          </a:p>
        </p:txBody>
      </p:sp>
    </p:spTree>
    <p:extLst>
      <p:ext uri="{BB962C8B-B14F-4D97-AF65-F5344CB8AC3E}">
        <p14:creationId xmlns:p14="http://schemas.microsoft.com/office/powerpoint/2010/main" val="7114344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053DCFD-4ACB-46AE-B739-23944AF7AA39}" type="slidenum">
              <a:rPr lang="en-US" smtClean="0"/>
              <a:t>8</a:t>
            </a:fld>
            <a:endParaRPr lang="en-US"/>
          </a:p>
        </p:txBody>
      </p:sp>
    </p:spTree>
    <p:extLst>
      <p:ext uri="{BB962C8B-B14F-4D97-AF65-F5344CB8AC3E}">
        <p14:creationId xmlns:p14="http://schemas.microsoft.com/office/powerpoint/2010/main" val="3319410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Public</a:t>
            </a:r>
            <a:r>
              <a:rPr lang="en-US" baseline="0" dirty="0"/>
              <a:t> Accounting = an office of just accountants who sell their accounting services to any individual or business or organization that needs them. You have multiple clients.</a:t>
            </a:r>
          </a:p>
          <a:p>
            <a:endParaRPr lang="en-US" baseline="0" dirty="0"/>
          </a:p>
          <a:p>
            <a:r>
              <a:rPr lang="en-US" baseline="0" dirty="0"/>
              <a:t>Corporate Accounting = you are an accountant for a specific company like </a:t>
            </a:r>
            <a:r>
              <a:rPr lang="en-US" baseline="0" dirty="0" err="1"/>
              <a:t>Coca-cola</a:t>
            </a:r>
            <a:r>
              <a:rPr lang="en-US" baseline="0" dirty="0"/>
              <a:t>, Nintendo, AT&amp;T, or </a:t>
            </a:r>
            <a:r>
              <a:rPr lang="en-US" baseline="0" dirty="0" err="1"/>
              <a:t>WalMart</a:t>
            </a:r>
            <a:r>
              <a:rPr lang="en-US" baseline="0" dirty="0"/>
              <a:t>. You have a single client and that client has a profit motive. They want to make lots of money.</a:t>
            </a:r>
          </a:p>
          <a:p>
            <a:endParaRPr lang="en-US" baseline="0" dirty="0"/>
          </a:p>
          <a:p>
            <a:r>
              <a:rPr lang="en-US" baseline="0" dirty="0"/>
              <a:t>Government Accountants = work for state or federal entities like the Pentagon, the White House, the Arkansas Governor’s Office, the Environmental Protection Agency, and others. They collect and spend tax dollars for the purpose/mission of that particular government office.</a:t>
            </a:r>
          </a:p>
          <a:p>
            <a:endParaRPr lang="en-US" baseline="0" dirty="0"/>
          </a:p>
          <a:p>
            <a:r>
              <a:rPr lang="en-US" baseline="0" dirty="0"/>
              <a:t>Nonprofit Accounting = very similar to corporate accounting. You work for a single entity, but this time, the entity is a not-for-profit entity or a charity. Some examples include the American Heart Association, most schools and universities, The Humane Society, Food Banks, the Audubon society, and other organizations that help people, animals, and plants who need assistance.</a:t>
            </a:r>
            <a:endParaRPr lang="en-US" dirty="0"/>
          </a:p>
        </p:txBody>
      </p:sp>
      <p:sp>
        <p:nvSpPr>
          <p:cNvPr id="4" name="Slide Number Placeholder 3"/>
          <p:cNvSpPr>
            <a:spLocks noGrp="1"/>
          </p:cNvSpPr>
          <p:nvPr>
            <p:ph type="sldNum" sz="quarter" idx="5"/>
          </p:nvPr>
        </p:nvSpPr>
        <p:spPr/>
        <p:txBody>
          <a:bodyPr/>
          <a:lstStyle/>
          <a:p>
            <a:fld id="{3053DCFD-4ACB-46AE-B739-23944AF7AA39}" type="slidenum">
              <a:rPr lang="en-US" smtClean="0"/>
              <a:t>9</a:t>
            </a:fld>
            <a:endParaRPr lang="en-US"/>
          </a:p>
        </p:txBody>
      </p:sp>
    </p:spTree>
    <p:extLst>
      <p:ext uri="{BB962C8B-B14F-4D97-AF65-F5344CB8AC3E}">
        <p14:creationId xmlns:p14="http://schemas.microsoft.com/office/powerpoint/2010/main" val="61833942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605414"/>
            <a:ext cx="7772400" cy="1948254"/>
          </a:xfrm>
        </p:spPr>
        <p:txBody>
          <a:bodyPr anchor="b">
            <a:normAutofit/>
          </a:bodyPr>
          <a:lstStyle>
            <a:lvl1pPr algn="ctr">
              <a:defRPr sz="5400">
                <a:latin typeface="Eras Bold ITC" panose="020B0907030504020204" pitchFamily="34" charset="0"/>
              </a:defRPr>
            </a:lvl1pPr>
          </a:lstStyle>
          <a:p>
            <a:r>
              <a:rPr lang="en-US" dirty="0"/>
              <a:t>Click to edit Master title style</a:t>
            </a:r>
          </a:p>
        </p:txBody>
      </p:sp>
      <p:sp>
        <p:nvSpPr>
          <p:cNvPr id="3" name="Subtitle 2"/>
          <p:cNvSpPr>
            <a:spLocks noGrp="1"/>
          </p:cNvSpPr>
          <p:nvPr>
            <p:ph type="subTitle" idx="1"/>
          </p:nvPr>
        </p:nvSpPr>
        <p:spPr>
          <a:xfrm>
            <a:off x="1143000" y="4590333"/>
            <a:ext cx="6858000" cy="1655761"/>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8" name="Picture 7">
            <a:extLst>
              <a:ext uri="{FF2B5EF4-FFF2-40B4-BE49-F238E27FC236}">
                <a16:creationId xmlns:a16="http://schemas.microsoft.com/office/drawing/2014/main" id="{BD430502-9ACE-4BD6-AD37-B2F9473B0DD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267968" y="131067"/>
            <a:ext cx="6608064" cy="2286000"/>
          </a:xfrm>
          <a:prstGeom prst="rect">
            <a:avLst/>
          </a:prstGeom>
        </p:spPr>
      </p:pic>
      <p:sp>
        <p:nvSpPr>
          <p:cNvPr id="11" name="Rectangle 10">
            <a:extLst>
              <a:ext uri="{FF2B5EF4-FFF2-40B4-BE49-F238E27FC236}">
                <a16:creationId xmlns:a16="http://schemas.microsoft.com/office/drawing/2014/main" id="{77A0727C-8FBF-4D97-BC10-50B6C080F8FD}"/>
              </a:ext>
            </a:extLst>
          </p:cNvPr>
          <p:cNvSpPr/>
          <p:nvPr userDrawn="1"/>
        </p:nvSpPr>
        <p:spPr>
          <a:xfrm>
            <a:off x="0" y="6246094"/>
            <a:ext cx="9144000" cy="61832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50AEB172-8BAD-45AC-9FF8-9FDCB9762C0C}"/>
              </a:ext>
            </a:extLst>
          </p:cNvPr>
          <p:cNvSpPr/>
          <p:nvPr userDrawn="1"/>
        </p:nvSpPr>
        <p:spPr>
          <a:xfrm>
            <a:off x="0" y="6246094"/>
            <a:ext cx="9144000" cy="426597"/>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210603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D0D391-36E3-4588-BB75-438FB748A55C}" type="datetimeFigureOut">
              <a:rPr lang="en-US" smtClean="0"/>
              <a:t>6/5/2025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BD9163-B3F6-4F36-A4B7-23CD7525AC1A}" type="slidenum">
              <a:rPr lang="en-US" smtClean="0"/>
              <a:t>‹#›</a:t>
            </a:fld>
            <a:endParaRPr lang="en-US"/>
          </a:p>
        </p:txBody>
      </p:sp>
    </p:spTree>
    <p:extLst>
      <p:ext uri="{BB962C8B-B14F-4D97-AF65-F5344CB8AC3E}">
        <p14:creationId xmlns:p14="http://schemas.microsoft.com/office/powerpoint/2010/main" val="13591954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D0D391-36E3-4588-BB75-438FB748A55C}" type="datetimeFigureOut">
              <a:rPr lang="en-US" smtClean="0"/>
              <a:t>6/5/2025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BD9163-B3F6-4F36-A4B7-23CD7525AC1A}" type="slidenum">
              <a:rPr lang="en-US" smtClean="0"/>
              <a:t>‹#›</a:t>
            </a:fld>
            <a:endParaRPr lang="en-US"/>
          </a:p>
        </p:txBody>
      </p:sp>
    </p:spTree>
    <p:extLst>
      <p:ext uri="{BB962C8B-B14F-4D97-AF65-F5344CB8AC3E}">
        <p14:creationId xmlns:p14="http://schemas.microsoft.com/office/powerpoint/2010/main" val="41978851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073CB1E9-9A10-4C6A-9B70-E472FDE71F23}"/>
              </a:ext>
            </a:extLst>
          </p:cNvPr>
          <p:cNvSpPr/>
          <p:nvPr userDrawn="1"/>
        </p:nvSpPr>
        <p:spPr>
          <a:xfrm>
            <a:off x="0" y="35091"/>
            <a:ext cx="9144000" cy="92853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7CA081D5-7E42-42CC-8D52-648D8FB5DBCC}"/>
              </a:ext>
            </a:extLst>
          </p:cNvPr>
          <p:cNvSpPr/>
          <p:nvPr userDrawn="1"/>
        </p:nvSpPr>
        <p:spPr>
          <a:xfrm>
            <a:off x="0" y="-7965"/>
            <a:ext cx="9144000" cy="779864"/>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0" y="-6797"/>
            <a:ext cx="9144000" cy="831206"/>
          </a:xfrm>
        </p:spPr>
        <p:txBody>
          <a:bodyPr/>
          <a:lstStyle>
            <a:lvl1pPr>
              <a:defRPr b="1">
                <a:latin typeface="Eras Bold ITC" panose="020B0907030504020204" pitchFamily="34" charset="0"/>
              </a:defRPr>
            </a:lvl1pPr>
          </a:lstStyle>
          <a:p>
            <a:r>
              <a:rPr lang="en-US" dirty="0"/>
              <a:t>Click to edit Master title style</a:t>
            </a:r>
          </a:p>
        </p:txBody>
      </p:sp>
      <p:sp>
        <p:nvSpPr>
          <p:cNvPr id="3" name="Content Placeholder 2"/>
          <p:cNvSpPr>
            <a:spLocks noGrp="1"/>
          </p:cNvSpPr>
          <p:nvPr>
            <p:ph idx="1"/>
          </p:nvPr>
        </p:nvSpPr>
        <p:spPr>
          <a:xfrm>
            <a:off x="252868" y="1161143"/>
            <a:ext cx="8678189" cy="4731657"/>
          </a:xfrm>
        </p:spPr>
        <p:txBody>
          <a:bodyPr/>
          <a:lstStyle>
            <a:lvl1pPr>
              <a:defRPr sz="3200"/>
            </a:lvl1pPr>
            <a:lvl2pPr>
              <a:defRPr sz="2800"/>
            </a:lvl2pPr>
            <a:lvl3pPr>
              <a:defRPr sz="2400"/>
            </a:lvl3pPr>
            <a:lvl4pPr>
              <a:defRPr sz="2400"/>
            </a:lvl4pPr>
            <a:lvl5pPr>
              <a:defRPr sz="24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6" name="Picture 15">
            <a:extLst>
              <a:ext uri="{FF2B5EF4-FFF2-40B4-BE49-F238E27FC236}">
                <a16:creationId xmlns:a16="http://schemas.microsoft.com/office/drawing/2014/main" id="{062DED70-2A86-49B3-ADBC-C29350FC77A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429397" y="5892800"/>
            <a:ext cx="2519245" cy="871510"/>
          </a:xfrm>
          <a:prstGeom prst="rect">
            <a:avLst/>
          </a:prstGeom>
        </p:spPr>
      </p:pic>
    </p:spTree>
    <p:extLst>
      <p:ext uri="{BB962C8B-B14F-4D97-AF65-F5344CB8AC3E}">
        <p14:creationId xmlns:p14="http://schemas.microsoft.com/office/powerpoint/2010/main" val="307659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5">
        <p:tmplLst>
          <p:tmpl lvl="1">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Lst>
      </p:b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atin typeface="Eras Bold ITC" panose="020B0907030504020204" pitchFamily="34" charset="0"/>
              </a:defRPr>
            </a:lvl1pPr>
          </a:lstStyle>
          <a:p>
            <a:r>
              <a:rPr lang="en-US" dirty="0"/>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Rectangle 6">
            <a:extLst>
              <a:ext uri="{FF2B5EF4-FFF2-40B4-BE49-F238E27FC236}">
                <a16:creationId xmlns:a16="http://schemas.microsoft.com/office/drawing/2014/main" id="{713053BC-852F-4D9D-A388-58E7CBE0F53F}"/>
              </a:ext>
            </a:extLst>
          </p:cNvPr>
          <p:cNvSpPr/>
          <p:nvPr userDrawn="1"/>
        </p:nvSpPr>
        <p:spPr>
          <a:xfrm>
            <a:off x="0" y="0"/>
            <a:ext cx="9144000" cy="61832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978EDFAB-F13C-4496-AAD7-3D81A8A5F2B2}"/>
              </a:ext>
            </a:extLst>
          </p:cNvPr>
          <p:cNvSpPr/>
          <p:nvPr userDrawn="1"/>
        </p:nvSpPr>
        <p:spPr>
          <a:xfrm>
            <a:off x="0" y="0"/>
            <a:ext cx="9144000" cy="426597"/>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CEC2B0FD-769C-47E5-BEA6-6B0FD43ECD9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1641" y="618321"/>
            <a:ext cx="2519245" cy="871510"/>
          </a:xfrm>
          <a:prstGeom prst="rect">
            <a:avLst/>
          </a:prstGeom>
        </p:spPr>
      </p:pic>
    </p:spTree>
    <p:extLst>
      <p:ext uri="{BB962C8B-B14F-4D97-AF65-F5344CB8AC3E}">
        <p14:creationId xmlns:p14="http://schemas.microsoft.com/office/powerpoint/2010/main" val="92522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A09AF0A-9DC1-43E9-9D20-A4AE8BBA8914}"/>
              </a:ext>
            </a:extLst>
          </p:cNvPr>
          <p:cNvSpPr/>
          <p:nvPr userDrawn="1"/>
        </p:nvSpPr>
        <p:spPr>
          <a:xfrm>
            <a:off x="0" y="35091"/>
            <a:ext cx="9144000" cy="92853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B215558-5ADB-4D7B-A417-8F44ED274FF9}"/>
              </a:ext>
            </a:extLst>
          </p:cNvPr>
          <p:cNvSpPr/>
          <p:nvPr userDrawn="1"/>
        </p:nvSpPr>
        <p:spPr>
          <a:xfrm>
            <a:off x="0" y="-7965"/>
            <a:ext cx="9144000" cy="779864"/>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0" y="-7964"/>
            <a:ext cx="9144000" cy="822920"/>
          </a:xfrm>
        </p:spPr>
        <p:txBody>
          <a:bodyPr/>
          <a:lstStyle>
            <a:lvl1pPr>
              <a:defRPr>
                <a:latin typeface="Eras Bold ITC" panose="020B0907030504020204" pitchFamily="34" charset="0"/>
              </a:defRPr>
            </a:lvl1pPr>
          </a:lstStyle>
          <a:p>
            <a:r>
              <a:rPr lang="en-US" dirty="0"/>
              <a:t>Click to edit Master title style</a:t>
            </a:r>
          </a:p>
        </p:txBody>
      </p:sp>
      <p:pic>
        <p:nvPicPr>
          <p:cNvPr id="11" name="Picture 10">
            <a:extLst>
              <a:ext uri="{FF2B5EF4-FFF2-40B4-BE49-F238E27FC236}">
                <a16:creationId xmlns:a16="http://schemas.microsoft.com/office/drawing/2014/main" id="{88A0B839-8FCE-4D99-ABEB-DE1D3543370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429397" y="5892800"/>
            <a:ext cx="2519245" cy="871510"/>
          </a:xfrm>
          <a:prstGeom prst="rect">
            <a:avLst/>
          </a:prstGeom>
        </p:spPr>
      </p:pic>
      <p:sp>
        <p:nvSpPr>
          <p:cNvPr id="3" name="Content Placeholder 2"/>
          <p:cNvSpPr>
            <a:spLocks noGrp="1"/>
          </p:cNvSpPr>
          <p:nvPr>
            <p:ph sz="half" idx="1"/>
          </p:nvPr>
        </p:nvSpPr>
        <p:spPr>
          <a:xfrm>
            <a:off x="171450" y="1078279"/>
            <a:ext cx="4233496" cy="4997206"/>
          </a:xfrm>
        </p:spPr>
        <p:txBody>
          <a:bodyPr/>
          <a:lstStyle>
            <a:lvl1pPr>
              <a:defRPr sz="3200"/>
            </a:lvl1pPr>
            <a:lvl2pPr>
              <a:defRPr sz="2800"/>
            </a:lvl2pPr>
            <a:lvl3pPr>
              <a:defRPr sz="2400"/>
            </a:lvl3pPr>
            <a:lvl4pPr>
              <a:defRPr sz="2400"/>
            </a:lvl4pPr>
            <a:lvl5pPr>
              <a:defRPr sz="24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743450" y="1078279"/>
            <a:ext cx="4233496" cy="4997206"/>
          </a:xfrm>
        </p:spPr>
        <p:txBody>
          <a:bodyPr/>
          <a:lstStyle>
            <a:lvl1pPr>
              <a:defRPr sz="3200"/>
            </a:lvl1pPr>
            <a:lvl2pPr>
              <a:defRPr sz="2800"/>
            </a:lvl2pPr>
            <a:lvl3pPr>
              <a:defRPr sz="2400"/>
            </a:lvl3pPr>
            <a:lvl4pPr>
              <a:defRPr sz="2400"/>
            </a:lvl4pPr>
            <a:lvl5pPr>
              <a:defRPr sz="24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314835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
                                            <p:txEl>
                                              <p:pRg st="1" end="1"/>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tmplLst>
          <p:tmpl lvl="1">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Lst>
      </p:bldP>
      <p:bldP spid="4" grpId="0" uiExpand="1" build="p">
        <p:tmplLst>
          <p:tmpl lvl="1">
            <p:tnLst>
              <p:par>
                <p:cTn presetID="1" presetClass="entr" presetSubtype="0" fill="hold" nodeType="clickEffect">
                  <p:stCondLst>
                    <p:cond delay="0"/>
                  </p:stCondLst>
                  <p:childTnLst>
                    <p:set>
                      <p:cBhvr>
                        <p:cTn dur="1" fill="hold">
                          <p:stCondLst>
                            <p:cond delay="0"/>
                          </p:stCondLst>
                        </p:cTn>
                        <p:tgtEl>
                          <p:spTgt spid="4"/>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4"/>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4"/>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4"/>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4"/>
                        </p:tgtEl>
                        <p:attrNameLst>
                          <p:attrName>style.visibility</p:attrName>
                        </p:attrNameLst>
                      </p:cBhvr>
                      <p:to>
                        <p:strVal val="visible"/>
                      </p:to>
                    </p:set>
                  </p:childTnLst>
                </p:cTn>
              </p:par>
            </p:tnLst>
          </p:tmpl>
        </p:tmplLst>
      </p:bldP>
    </p:bld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72642" y="1235633"/>
            <a:ext cx="4298322" cy="566790"/>
          </a:xfrm>
        </p:spPr>
        <p:txBody>
          <a:bodyPr anchor="b"/>
          <a:lstStyle>
            <a:lvl1pPr marL="0" indent="0">
              <a:buNone/>
              <a:defRPr sz="2400" b="1">
                <a:latin typeface="Eras Bold ITC" panose="020B0907030504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72642" y="1802422"/>
            <a:ext cx="4298322" cy="4211515"/>
          </a:xfrm>
        </p:spPr>
        <p:txBody>
          <a:bodyPr/>
          <a:lstStyle>
            <a:lvl2pPr>
              <a:defRPr sz="2400"/>
            </a:lvl2pPr>
            <a:lvl3pPr>
              <a:defRPr sz="2400"/>
            </a:lvl3pPr>
            <a:lvl4pPr>
              <a:defRPr sz="2400"/>
            </a:lvl4pPr>
            <a:lvl5pPr>
              <a:defRPr sz="24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29151" y="1235633"/>
            <a:ext cx="4319491" cy="566790"/>
          </a:xfrm>
        </p:spPr>
        <p:txBody>
          <a:bodyPr anchor="b"/>
          <a:lstStyle>
            <a:lvl1pPr marL="0" indent="0">
              <a:buNone/>
              <a:defRPr sz="2400" b="1">
                <a:latin typeface="Eras Bold ITC" panose="020B0907030504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1" y="1802422"/>
            <a:ext cx="4319491" cy="4211515"/>
          </a:xfrm>
        </p:spPr>
        <p:txBody>
          <a:bodyPr/>
          <a:lstStyle>
            <a:lvl2pPr>
              <a:defRPr sz="2400"/>
            </a:lvl2pPr>
            <a:lvl3pPr>
              <a:defRPr sz="2400"/>
            </a:lvl3pPr>
            <a:lvl4pPr>
              <a:defRPr sz="2400"/>
            </a:lvl4pPr>
            <a:lvl5pPr>
              <a:defRPr sz="24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Rectangle 17">
            <a:extLst>
              <a:ext uri="{FF2B5EF4-FFF2-40B4-BE49-F238E27FC236}">
                <a16:creationId xmlns:a16="http://schemas.microsoft.com/office/drawing/2014/main" id="{66F6A338-03E1-4DD0-AE32-607E1334D5D9}"/>
              </a:ext>
            </a:extLst>
          </p:cNvPr>
          <p:cNvSpPr/>
          <p:nvPr userDrawn="1"/>
        </p:nvSpPr>
        <p:spPr>
          <a:xfrm>
            <a:off x="0" y="35091"/>
            <a:ext cx="9144000" cy="92853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68BCD219-55A6-4070-AA8D-590900B40170}"/>
              </a:ext>
            </a:extLst>
          </p:cNvPr>
          <p:cNvSpPr/>
          <p:nvPr userDrawn="1"/>
        </p:nvSpPr>
        <p:spPr>
          <a:xfrm>
            <a:off x="0" y="-7965"/>
            <a:ext cx="9144000" cy="779864"/>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Picture 19">
            <a:extLst>
              <a:ext uri="{FF2B5EF4-FFF2-40B4-BE49-F238E27FC236}">
                <a16:creationId xmlns:a16="http://schemas.microsoft.com/office/drawing/2014/main" id="{E68C8FB8-1C5F-4465-85FD-3DAB4750E6C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429397" y="5892800"/>
            <a:ext cx="2519245" cy="871510"/>
          </a:xfrm>
          <a:prstGeom prst="rect">
            <a:avLst/>
          </a:prstGeom>
        </p:spPr>
      </p:pic>
      <p:sp>
        <p:nvSpPr>
          <p:cNvPr id="2" name="Title 1"/>
          <p:cNvSpPr>
            <a:spLocks noGrp="1"/>
          </p:cNvSpPr>
          <p:nvPr>
            <p:ph type="title"/>
          </p:nvPr>
        </p:nvSpPr>
        <p:spPr>
          <a:xfrm>
            <a:off x="0" y="-7964"/>
            <a:ext cx="9144000" cy="822919"/>
          </a:xfrm>
        </p:spPr>
        <p:txBody>
          <a:bodyPr/>
          <a:lstStyle>
            <a:lvl1pPr>
              <a:defRPr>
                <a:latin typeface="Eras Bold ITC" panose="020B0907030504020204" pitchFamily="34" charset="0"/>
              </a:defRPr>
            </a:lvl1pPr>
          </a:lstStyle>
          <a:p>
            <a:r>
              <a:rPr lang="en-US" dirty="0"/>
              <a:t>Click to edit Master title style</a:t>
            </a:r>
          </a:p>
        </p:txBody>
      </p:sp>
    </p:spTree>
    <p:extLst>
      <p:ext uri="{BB962C8B-B14F-4D97-AF65-F5344CB8AC3E}">
        <p14:creationId xmlns:p14="http://schemas.microsoft.com/office/powerpoint/2010/main" val="5944414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21D2A1E-8D74-4601-8466-5826E3F57D41}"/>
              </a:ext>
            </a:extLst>
          </p:cNvPr>
          <p:cNvSpPr/>
          <p:nvPr userDrawn="1"/>
        </p:nvSpPr>
        <p:spPr>
          <a:xfrm>
            <a:off x="0" y="35091"/>
            <a:ext cx="9144000" cy="92853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69608550-E1AA-4D3A-A678-A1BD37C4A500}"/>
              </a:ext>
            </a:extLst>
          </p:cNvPr>
          <p:cNvSpPr/>
          <p:nvPr userDrawn="1"/>
        </p:nvSpPr>
        <p:spPr>
          <a:xfrm>
            <a:off x="0" y="-7965"/>
            <a:ext cx="9144000" cy="779864"/>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34CA7E49-08FB-4A44-A78B-1979381801A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429397" y="5892800"/>
            <a:ext cx="2519245" cy="871510"/>
          </a:xfrm>
          <a:prstGeom prst="rect">
            <a:avLst/>
          </a:prstGeom>
        </p:spPr>
      </p:pic>
      <p:sp>
        <p:nvSpPr>
          <p:cNvPr id="2" name="Title 1"/>
          <p:cNvSpPr>
            <a:spLocks noGrp="1"/>
          </p:cNvSpPr>
          <p:nvPr>
            <p:ph type="title"/>
          </p:nvPr>
        </p:nvSpPr>
        <p:spPr>
          <a:xfrm>
            <a:off x="-1" y="93690"/>
            <a:ext cx="9143999" cy="721265"/>
          </a:xfrm>
        </p:spPr>
        <p:txBody>
          <a:bodyPr/>
          <a:lstStyle>
            <a:lvl1pPr>
              <a:defRPr>
                <a:latin typeface="Eras Bold ITC" panose="020B0907030504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38021371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D0D391-36E3-4588-BB75-438FB748A55C}" type="datetimeFigureOut">
              <a:rPr lang="en-US" smtClean="0"/>
              <a:t>6/5/2025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2BD9163-B3F6-4F36-A4B7-23CD7525AC1A}" type="slidenum">
              <a:rPr lang="en-US" smtClean="0"/>
              <a:t>‹#›</a:t>
            </a:fld>
            <a:endParaRPr lang="en-US"/>
          </a:p>
        </p:txBody>
      </p:sp>
    </p:spTree>
    <p:extLst>
      <p:ext uri="{BB962C8B-B14F-4D97-AF65-F5344CB8AC3E}">
        <p14:creationId xmlns:p14="http://schemas.microsoft.com/office/powerpoint/2010/main" val="7084145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5D0D391-36E3-4588-BB75-438FB748A55C}" type="datetimeFigureOut">
              <a:rPr lang="en-US" smtClean="0"/>
              <a:t>6/5/2025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BD9163-B3F6-4F36-A4B7-23CD7525AC1A}" type="slidenum">
              <a:rPr lang="en-US" smtClean="0"/>
              <a:t>‹#›</a:t>
            </a:fld>
            <a:endParaRPr lang="en-US"/>
          </a:p>
        </p:txBody>
      </p:sp>
    </p:spTree>
    <p:extLst>
      <p:ext uri="{BB962C8B-B14F-4D97-AF65-F5344CB8AC3E}">
        <p14:creationId xmlns:p14="http://schemas.microsoft.com/office/powerpoint/2010/main" val="19490425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5D0D391-36E3-4588-BB75-438FB748A55C}" type="datetimeFigureOut">
              <a:rPr lang="en-US" smtClean="0"/>
              <a:t>6/5/2025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BD9163-B3F6-4F36-A4B7-23CD7525AC1A}" type="slidenum">
              <a:rPr lang="en-US" smtClean="0"/>
              <a:t>‹#›</a:t>
            </a:fld>
            <a:endParaRPr lang="en-US"/>
          </a:p>
        </p:txBody>
      </p:sp>
    </p:spTree>
    <p:extLst>
      <p:ext uri="{BB962C8B-B14F-4D97-AF65-F5344CB8AC3E}">
        <p14:creationId xmlns:p14="http://schemas.microsoft.com/office/powerpoint/2010/main" val="9545843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D0D391-36E3-4588-BB75-438FB748A55C}" type="datetimeFigureOut">
              <a:rPr lang="en-US" smtClean="0"/>
              <a:t>6/5/2025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BD9163-B3F6-4F36-A4B7-23CD7525AC1A}" type="slidenum">
              <a:rPr lang="en-US" smtClean="0"/>
              <a:t>‹#›</a:t>
            </a:fld>
            <a:endParaRPr lang="en-US"/>
          </a:p>
        </p:txBody>
      </p:sp>
    </p:spTree>
    <p:extLst>
      <p:ext uri="{BB962C8B-B14F-4D97-AF65-F5344CB8AC3E}">
        <p14:creationId xmlns:p14="http://schemas.microsoft.com/office/powerpoint/2010/main" val="33741498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4871E45-ED67-1DF6-7321-88A0AEFD668E}"/>
              </a:ext>
            </a:extLst>
          </p:cNvPr>
          <p:cNvSpPr>
            <a:spLocks noGrp="1"/>
          </p:cNvSpPr>
          <p:nvPr>
            <p:ph type="title"/>
          </p:nvPr>
        </p:nvSpPr>
        <p:spPr/>
        <p:txBody>
          <a:bodyPr/>
          <a:lstStyle/>
          <a:p>
            <a:r>
              <a:rPr lang="en-US" dirty="0"/>
              <a:t>7 Reasons to </a:t>
            </a:r>
            <a:br>
              <a:rPr lang="en-US" dirty="0"/>
            </a:br>
            <a:r>
              <a:rPr lang="en-US" dirty="0"/>
              <a:t>Study Accounting</a:t>
            </a:r>
          </a:p>
        </p:txBody>
      </p:sp>
      <p:sp>
        <p:nvSpPr>
          <p:cNvPr id="5" name="Text Placeholder 4">
            <a:extLst>
              <a:ext uri="{FF2B5EF4-FFF2-40B4-BE49-F238E27FC236}">
                <a16:creationId xmlns:a16="http://schemas.microsoft.com/office/drawing/2014/main" id="{9B45279A-0A61-4233-6D61-43C38915BCFF}"/>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6284118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a:clrChange>
              <a:clrFrom>
                <a:srgbClr val="FFFFFF"/>
              </a:clrFrom>
              <a:clrTo>
                <a:srgbClr val="FFFFFF">
                  <a:alpha val="0"/>
                </a:srgbClr>
              </a:clrTo>
            </a:clrChange>
          </a:blip>
          <a:stretch>
            <a:fillRect/>
          </a:stretch>
        </p:blipFill>
        <p:spPr>
          <a:xfrm rot="336615">
            <a:off x="1447800" y="1576259"/>
            <a:ext cx="7543800" cy="4772025"/>
          </a:xfrm>
          <a:prstGeom prst="rect">
            <a:avLst/>
          </a:prstGeom>
        </p:spPr>
      </p:pic>
      <p:pic>
        <p:nvPicPr>
          <p:cNvPr id="5" name="Picture 21" descr="http://www.stickylife.com/images/u/0e83eea726a5498a99705eb45b079ae5-800.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375594">
            <a:off x="3310042" y="1634885"/>
            <a:ext cx="3442645" cy="3124200"/>
          </a:xfrm>
          <a:prstGeom prst="rect">
            <a:avLst/>
          </a:prstGeom>
          <a:noFill/>
          <a:extLst>
            <a:ext uri="{909E8E84-426E-40DD-AFC4-6F175D3DCCD1}">
              <a14:hiddenFill xmlns:a14="http://schemas.microsoft.com/office/drawing/2010/main">
                <a:solidFill>
                  <a:srgbClr val="FFFFFF"/>
                </a:solidFill>
              </a14:hiddenFill>
            </a:ext>
          </a:extLst>
        </p:spPr>
      </p:pic>
      <p:sp>
        <p:nvSpPr>
          <p:cNvPr id="2" name="5-Point Star 1"/>
          <p:cNvSpPr/>
          <p:nvPr/>
        </p:nvSpPr>
        <p:spPr bwMode="auto">
          <a:xfrm>
            <a:off x="4648200" y="3048000"/>
            <a:ext cx="152400" cy="148985"/>
          </a:xfrm>
          <a:prstGeom prst="star5">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1" u="none" strike="noStrike" cap="none" normalizeH="0" baseline="0">
              <a:ln>
                <a:noFill/>
              </a:ln>
              <a:solidFill>
                <a:schemeClr val="tx1"/>
              </a:solidFill>
              <a:effectLst/>
              <a:latin typeface="Arial" charset="0"/>
              <a:cs typeface="Arial" charset="0"/>
            </a:endParaRPr>
          </a:p>
        </p:txBody>
      </p:sp>
      <p:sp>
        <p:nvSpPr>
          <p:cNvPr id="7" name="5-Point Star 6"/>
          <p:cNvSpPr/>
          <p:nvPr/>
        </p:nvSpPr>
        <p:spPr bwMode="auto">
          <a:xfrm>
            <a:off x="5943600" y="2069592"/>
            <a:ext cx="152400" cy="148985"/>
          </a:xfrm>
          <a:prstGeom prst="star5">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1" u="none" strike="noStrike" cap="none" normalizeH="0" baseline="0">
              <a:ln>
                <a:noFill/>
              </a:ln>
              <a:solidFill>
                <a:schemeClr val="tx1"/>
              </a:solidFill>
              <a:effectLst/>
              <a:latin typeface="Arial" charset="0"/>
              <a:cs typeface="Arial" charset="0"/>
            </a:endParaRPr>
          </a:p>
        </p:txBody>
      </p:sp>
      <p:sp>
        <p:nvSpPr>
          <p:cNvPr id="9" name="TextBox 8"/>
          <p:cNvSpPr txBox="1"/>
          <p:nvPr/>
        </p:nvSpPr>
        <p:spPr>
          <a:xfrm>
            <a:off x="4916" y="-196578"/>
            <a:ext cx="7736413" cy="1631216"/>
          </a:xfrm>
          <a:prstGeom prst="rect">
            <a:avLst/>
          </a:prstGeom>
          <a:noFill/>
        </p:spPr>
        <p:txBody>
          <a:bodyPr wrap="none" rtlCol="0">
            <a:spAutoFit/>
          </a:bodyPr>
          <a:lstStyle/>
          <a:p>
            <a:r>
              <a:rPr lang="en-US" sz="10000" b="1" dirty="0">
                <a:latin typeface="Arial" panose="020B0604020202020204" pitchFamily="34" charset="0"/>
                <a:cs typeface="Arial" panose="020B0604020202020204" pitchFamily="34" charset="0"/>
              </a:rPr>
              <a:t>4</a:t>
            </a:r>
            <a:r>
              <a:rPr lang="en-US" sz="6000" b="1" dirty="0">
                <a:latin typeface="Arial" panose="020B0604020202020204" pitchFamily="34" charset="0"/>
                <a:cs typeface="Arial" panose="020B0604020202020204" pitchFamily="34" charset="0"/>
              </a:rPr>
              <a:t> Sizes of Employer</a:t>
            </a:r>
          </a:p>
        </p:txBody>
      </p:sp>
    </p:spTree>
    <p:extLst>
      <p:ext uri="{BB962C8B-B14F-4D97-AF65-F5344CB8AC3E}">
        <p14:creationId xmlns:p14="http://schemas.microsoft.com/office/powerpoint/2010/main" val="3685525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500"/>
                                  </p:stCondLst>
                                  <p:childTnLst>
                                    <p:set>
                                      <p:cBhvr>
                                        <p:cTn id="9" dur="1" fill="hold">
                                          <p:stCondLst>
                                            <p:cond delay="0"/>
                                          </p:stCondLst>
                                        </p:cTn>
                                        <p:tgtEl>
                                          <p:spTgt spid="2"/>
                                        </p:tgtEl>
                                        <p:attrNameLst>
                                          <p:attrName>style.visibility</p:attrName>
                                        </p:attrNameLst>
                                      </p:cBhvr>
                                      <p:to>
                                        <p:strVal val="visible"/>
                                      </p:to>
                                    </p:set>
                                  </p:childTnLst>
                                </p:cTn>
                              </p:par>
                            </p:childTnLst>
                          </p:cTn>
                        </p:par>
                        <p:par>
                          <p:cTn id="10" fill="hold">
                            <p:stCondLst>
                              <p:cond delay="500"/>
                            </p:stCondLst>
                            <p:childTnLst>
                              <p:par>
                                <p:cTn id="11" presetID="1" presetClass="entr" presetSubtype="0" fill="hold" grpId="0" nodeType="afterEffect">
                                  <p:stCondLst>
                                    <p:cond delay="50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2000"/>
                                        <p:tgtEl>
                                          <p:spTgt spid="6"/>
                                        </p:tgtEl>
                                      </p:cBhvr>
                                    </p:animEffect>
                                  </p:childTnLst>
                                </p:cTn>
                              </p:par>
                              <p:par>
                                <p:cTn id="18" presetID="6" presetClass="emph" presetSubtype="0" fill="hold" nodeType="withEffect">
                                  <p:stCondLst>
                                    <p:cond delay="0"/>
                                  </p:stCondLst>
                                  <p:childTnLst>
                                    <p:animScale>
                                      <p:cBhvr>
                                        <p:cTn id="19" dur="1000" fill="hold"/>
                                        <p:tgtEl>
                                          <p:spTgt spid="5"/>
                                        </p:tgtEl>
                                      </p:cBhvr>
                                      <p:by x="18000" y="18000"/>
                                    </p:animScale>
                                  </p:childTnLst>
                                </p:cTn>
                              </p:par>
                              <p:par>
                                <p:cTn id="20" presetID="42" presetClass="path" presetSubtype="0" accel="50000" decel="50000" fill="hold" nodeType="withEffect">
                                  <p:stCondLst>
                                    <p:cond delay="0"/>
                                  </p:stCondLst>
                                  <p:childTnLst>
                                    <p:animMotion origin="layout" path="M -3.61111E-6 -3.7037E-6 L 0.08316 0.22269 " pathEditMode="relative" rAng="0" ptsTypes="AA">
                                      <p:cBhvr>
                                        <p:cTn id="21" dur="1000" fill="hold"/>
                                        <p:tgtEl>
                                          <p:spTgt spid="5"/>
                                        </p:tgtEl>
                                        <p:attrNameLst>
                                          <p:attrName>ppt_x</p:attrName>
                                          <p:attrName>ppt_y</p:attrName>
                                        </p:attrNameLst>
                                      </p:cBhvr>
                                      <p:rCtr x="4149" y="11134"/>
                                    </p:animMotion>
                                  </p:childTnLst>
                                </p:cTn>
                              </p:par>
                              <p:par>
                                <p:cTn id="22" presetID="10" presetClass="exit" presetSubtype="0" fill="hold" grpId="1" nodeType="withEffect">
                                  <p:stCondLst>
                                    <p:cond delay="0"/>
                                  </p:stCondLst>
                                  <p:childTnLst>
                                    <p:animEffect transition="out" filter="fade">
                                      <p:cBhvr>
                                        <p:cTn id="23" dur="500"/>
                                        <p:tgtEl>
                                          <p:spTgt spid="2"/>
                                        </p:tgtEl>
                                      </p:cBhvr>
                                    </p:animEffect>
                                    <p:set>
                                      <p:cBhvr>
                                        <p:cTn id="24" dur="1" fill="hold">
                                          <p:stCondLst>
                                            <p:cond delay="499"/>
                                          </p:stCondLst>
                                        </p:cTn>
                                        <p:tgtEl>
                                          <p:spTgt spid="2"/>
                                        </p:tgtEl>
                                        <p:attrNameLst>
                                          <p:attrName>style.visibility</p:attrName>
                                        </p:attrNameLst>
                                      </p:cBhvr>
                                      <p:to>
                                        <p:strVal val="hidden"/>
                                      </p:to>
                                    </p:set>
                                  </p:childTnLst>
                                </p:cTn>
                              </p:par>
                              <p:par>
                                <p:cTn id="25" presetID="10" presetClass="exit" presetSubtype="0" fill="hold" grpId="1" nodeType="withEffect">
                                  <p:stCondLst>
                                    <p:cond delay="0"/>
                                  </p:stCondLst>
                                  <p:childTnLst>
                                    <p:animEffect transition="out" filter="fade">
                                      <p:cBhvr>
                                        <p:cTn id="26" dur="500"/>
                                        <p:tgtEl>
                                          <p:spTgt spid="7"/>
                                        </p:tgtEl>
                                      </p:cBhvr>
                                    </p:animEffect>
                                    <p:set>
                                      <p:cBhvr>
                                        <p:cTn id="27"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7" grpId="0" animBg="1"/>
      <p:bldP spid="7"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69" name="Picture 25" descr="http://www.clker.com/cliparts/n/O/j/8/Z/W/worldmap-of-continents-geography-continents-hi.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0200" y="1726460"/>
            <a:ext cx="7391400" cy="3781934"/>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p:cNvPicPr>
          <p:nvPr/>
        </p:nvPicPr>
        <p:blipFill>
          <a:blip r:embed="rId4">
            <a:clrChange>
              <a:clrFrom>
                <a:srgbClr val="FFFFFF"/>
              </a:clrFrom>
              <a:clrTo>
                <a:srgbClr val="FFFFFF">
                  <a:alpha val="0"/>
                </a:srgbClr>
              </a:clrTo>
            </a:clrChange>
          </a:blip>
          <a:stretch>
            <a:fillRect/>
          </a:stretch>
        </p:blipFill>
        <p:spPr>
          <a:xfrm rot="336615">
            <a:off x="1447800" y="1576259"/>
            <a:ext cx="7543800" cy="4772025"/>
          </a:xfrm>
          <a:prstGeom prst="rect">
            <a:avLst/>
          </a:prstGeom>
        </p:spPr>
      </p:pic>
      <p:sp>
        <p:nvSpPr>
          <p:cNvPr id="8" name="TextBox 7"/>
          <p:cNvSpPr txBox="1"/>
          <p:nvPr/>
        </p:nvSpPr>
        <p:spPr>
          <a:xfrm>
            <a:off x="4916" y="-196578"/>
            <a:ext cx="7736413" cy="1631216"/>
          </a:xfrm>
          <a:prstGeom prst="rect">
            <a:avLst/>
          </a:prstGeom>
          <a:noFill/>
        </p:spPr>
        <p:txBody>
          <a:bodyPr wrap="none" rtlCol="0">
            <a:spAutoFit/>
          </a:bodyPr>
          <a:lstStyle/>
          <a:p>
            <a:r>
              <a:rPr lang="en-US" sz="10000" b="1" dirty="0">
                <a:latin typeface="Arial" panose="020B0604020202020204" pitchFamily="34" charset="0"/>
                <a:cs typeface="Arial" panose="020B0604020202020204" pitchFamily="34" charset="0"/>
              </a:rPr>
              <a:t>4</a:t>
            </a:r>
            <a:r>
              <a:rPr lang="en-US" sz="6000" b="1" dirty="0">
                <a:latin typeface="Arial" panose="020B0604020202020204" pitchFamily="34" charset="0"/>
                <a:cs typeface="Arial" panose="020B0604020202020204" pitchFamily="34" charset="0"/>
              </a:rPr>
              <a:t> Sizes of Employer</a:t>
            </a:r>
          </a:p>
        </p:txBody>
      </p:sp>
    </p:spTree>
    <p:extLst>
      <p:ext uri="{BB962C8B-B14F-4D97-AF65-F5344CB8AC3E}">
        <p14:creationId xmlns:p14="http://schemas.microsoft.com/office/powerpoint/2010/main" val="1888813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6169"/>
                                        </p:tgtEl>
                                        <p:attrNameLst>
                                          <p:attrName>style.visibility</p:attrName>
                                        </p:attrNameLst>
                                      </p:cBhvr>
                                      <p:to>
                                        <p:strVal val="visible"/>
                                      </p:to>
                                    </p:set>
                                    <p:animEffect transition="in" filter="fade">
                                      <p:cBhvr>
                                        <p:cTn id="7" dur="2000"/>
                                        <p:tgtEl>
                                          <p:spTgt spid="6169"/>
                                        </p:tgtEl>
                                      </p:cBhvr>
                                    </p:animEffect>
                                  </p:childTnLst>
                                </p:cTn>
                              </p:par>
                              <p:par>
                                <p:cTn id="8" presetID="6" presetClass="emph" presetSubtype="0" fill="hold" nodeType="withEffect">
                                  <p:stCondLst>
                                    <p:cond delay="0"/>
                                  </p:stCondLst>
                                  <p:childTnLst>
                                    <p:animScale>
                                      <p:cBhvr>
                                        <p:cTn id="9" dur="1000" fill="hold"/>
                                        <p:tgtEl>
                                          <p:spTgt spid="6"/>
                                        </p:tgtEl>
                                      </p:cBhvr>
                                      <p:by x="18000" y="18000"/>
                                    </p:animScale>
                                  </p:childTnLst>
                                </p:cTn>
                              </p:par>
                              <p:par>
                                <p:cTn id="10" presetID="42" presetClass="path" presetSubtype="0" accel="50000" decel="50000" fill="hold" nodeType="withEffect">
                                  <p:stCondLst>
                                    <p:cond delay="0"/>
                                  </p:stCondLst>
                                  <p:childTnLst>
                                    <p:animMotion origin="layout" path="M -3.33333E-6 2.22222E-6 L -0.19583 -0.18658 " pathEditMode="relative" rAng="0" ptsTypes="AA">
                                      <p:cBhvr>
                                        <p:cTn id="11" dur="1000" fill="hold"/>
                                        <p:tgtEl>
                                          <p:spTgt spid="6"/>
                                        </p:tgtEl>
                                        <p:attrNameLst>
                                          <p:attrName>ppt_x</p:attrName>
                                          <p:attrName>ppt_y</p:attrName>
                                        </p:attrNameLst>
                                      </p:cBhvr>
                                      <p:rCtr x="-9792" y="-9329"/>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1324630"/>
            <a:ext cx="9144000" cy="9325630"/>
          </a:xfrm>
          <a:prstGeom prst="rect">
            <a:avLst/>
          </a:prstGeom>
          <a:noFill/>
        </p:spPr>
        <p:txBody>
          <a:bodyPr wrap="square" lIns="91440" tIns="45720" rIns="91440" bIns="45720">
            <a:spAutoFit/>
          </a:bodyPr>
          <a:lstStyle/>
          <a:p>
            <a:pPr algn="ctr"/>
            <a:r>
              <a:rPr lang="en-US" sz="600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anose="020B0604020202020204" pitchFamily="34" charset="0"/>
                <a:cs typeface="Arial" panose="020B0604020202020204" pitchFamily="34" charset="0"/>
              </a:rPr>
              <a:t>3</a:t>
            </a:r>
          </a:p>
        </p:txBody>
      </p:sp>
    </p:spTree>
    <p:extLst>
      <p:ext uri="{BB962C8B-B14F-4D97-AF65-F5344CB8AC3E}">
        <p14:creationId xmlns:p14="http://schemas.microsoft.com/office/powerpoint/2010/main" val="3411787129"/>
      </p:ext>
    </p:extLst>
  </p:cSld>
  <p:clrMapOvr>
    <a:masterClrMapping/>
  </p:clrMapOvr>
  <p:transition spd="slow">
    <p:wheel spokes="1"/>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916" y="-196578"/>
            <a:ext cx="5727850" cy="1631216"/>
          </a:xfrm>
          <a:prstGeom prst="rect">
            <a:avLst/>
          </a:prstGeom>
          <a:noFill/>
        </p:spPr>
        <p:txBody>
          <a:bodyPr wrap="none" rtlCol="0">
            <a:spAutoFit/>
          </a:bodyPr>
          <a:lstStyle/>
          <a:p>
            <a:r>
              <a:rPr lang="en-US" sz="10000" b="1" dirty="0">
                <a:latin typeface="Arial" panose="020B0604020202020204" pitchFamily="34" charset="0"/>
                <a:cs typeface="Arial" panose="020B0604020202020204" pitchFamily="34" charset="0"/>
              </a:rPr>
              <a:t>3</a:t>
            </a:r>
            <a:r>
              <a:rPr lang="en-US" sz="6000" b="1" dirty="0">
                <a:latin typeface="Arial" panose="020B0604020202020204" pitchFamily="34" charset="0"/>
                <a:cs typeface="Arial" panose="020B0604020202020204" pitchFamily="34" charset="0"/>
              </a:rPr>
              <a:t> Little Letters</a:t>
            </a:r>
          </a:p>
        </p:txBody>
      </p:sp>
      <p:sp>
        <p:nvSpPr>
          <p:cNvPr id="3" name="TextBox 2"/>
          <p:cNvSpPr txBox="1"/>
          <p:nvPr/>
        </p:nvSpPr>
        <p:spPr>
          <a:xfrm>
            <a:off x="1981200" y="2133600"/>
            <a:ext cx="184731" cy="369332"/>
          </a:xfrm>
          <a:prstGeom prst="rect">
            <a:avLst/>
          </a:prstGeom>
          <a:noFill/>
        </p:spPr>
        <p:txBody>
          <a:bodyPr wrap="none" rtlCol="0">
            <a:spAutoFit/>
          </a:bodyPr>
          <a:lstStyle/>
          <a:p>
            <a:endParaRPr lang="en-US" dirty="0"/>
          </a:p>
        </p:txBody>
      </p:sp>
      <p:sp>
        <p:nvSpPr>
          <p:cNvPr id="5" name="Rectangle 4"/>
          <p:cNvSpPr/>
          <p:nvPr/>
        </p:nvSpPr>
        <p:spPr>
          <a:xfrm>
            <a:off x="76200" y="-465594"/>
            <a:ext cx="3307316" cy="7171194"/>
          </a:xfrm>
          <a:prstGeom prst="rect">
            <a:avLst/>
          </a:prstGeom>
          <a:noFill/>
        </p:spPr>
        <p:txBody>
          <a:bodyPr wrap="none" lIns="91440" tIns="45720" rIns="91440" bIns="45720">
            <a:spAutoFit/>
            <a:scene3d>
              <a:camera prst="isometricLeftDown">
                <a:rot lat="1200000" lon="600000" rev="0"/>
              </a:camera>
              <a:lightRig rig="glow" dir="t">
                <a:rot lat="0" lon="0" rev="3600000"/>
              </a:lightRig>
            </a:scene3d>
            <a:sp3d extrusionH="635000" prstMaterial="softEdge">
              <a:bevelT w="29210" h="16510"/>
              <a:extrusionClr>
                <a:srgbClr val="7030A0"/>
              </a:extrusionClr>
              <a:contourClr>
                <a:schemeClr val="accent4">
                  <a:alpha val="95000"/>
                </a:schemeClr>
              </a:contourClr>
            </a:sp3d>
          </a:bodyPr>
          <a:lstStyle/>
          <a:p>
            <a:pPr algn="ctr"/>
            <a:r>
              <a:rPr lang="en-US" sz="46000" b="1" cap="none" spc="0"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C</a:t>
            </a:r>
          </a:p>
        </p:txBody>
      </p:sp>
      <p:sp>
        <p:nvSpPr>
          <p:cNvPr id="6" name="Rectangle 5"/>
          <p:cNvSpPr/>
          <p:nvPr/>
        </p:nvSpPr>
        <p:spPr>
          <a:xfrm>
            <a:off x="2912546" y="135612"/>
            <a:ext cx="3324948" cy="7171194"/>
          </a:xfrm>
          <a:prstGeom prst="rect">
            <a:avLst/>
          </a:prstGeom>
          <a:noFill/>
        </p:spPr>
        <p:txBody>
          <a:bodyPr wrap="none" lIns="91440" tIns="45720" rIns="91440" bIns="45720">
            <a:spAutoFit/>
            <a:scene3d>
              <a:camera prst="isometricLeftDown">
                <a:rot lat="1200000" lon="600000" rev="0"/>
              </a:camera>
              <a:lightRig rig="glow" dir="t">
                <a:rot lat="0" lon="0" rev="3600000"/>
              </a:lightRig>
            </a:scene3d>
            <a:sp3d extrusionH="635000" prstMaterial="softEdge">
              <a:bevelT w="29210" h="16510"/>
              <a:extrusionClr>
                <a:srgbClr val="7030A0"/>
              </a:extrusionClr>
              <a:contourClr>
                <a:schemeClr val="accent4">
                  <a:alpha val="95000"/>
                </a:schemeClr>
              </a:contourClr>
            </a:sp3d>
          </a:bodyPr>
          <a:lstStyle/>
          <a:p>
            <a:pPr algn="ctr"/>
            <a:r>
              <a:rPr lang="en-US" sz="46000" b="1" cap="none" spc="0"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P</a:t>
            </a:r>
          </a:p>
        </p:txBody>
      </p:sp>
      <p:sp>
        <p:nvSpPr>
          <p:cNvPr id="7" name="Rectangle 6"/>
          <p:cNvSpPr/>
          <p:nvPr/>
        </p:nvSpPr>
        <p:spPr>
          <a:xfrm>
            <a:off x="5172984" y="829806"/>
            <a:ext cx="3759362" cy="7171194"/>
          </a:xfrm>
          <a:prstGeom prst="rect">
            <a:avLst/>
          </a:prstGeom>
          <a:noFill/>
        </p:spPr>
        <p:txBody>
          <a:bodyPr wrap="none" lIns="91440" tIns="45720" rIns="91440" bIns="45720">
            <a:spAutoFit/>
            <a:scene3d>
              <a:camera prst="isometricLeftDown">
                <a:rot lat="1200000" lon="600000" rev="0"/>
              </a:camera>
              <a:lightRig rig="glow" dir="t">
                <a:rot lat="0" lon="0" rev="3600000"/>
              </a:lightRig>
            </a:scene3d>
            <a:sp3d extrusionH="635000" prstMaterial="softEdge">
              <a:bevelT w="29210" h="16510"/>
              <a:extrusionClr>
                <a:srgbClr val="7030A0"/>
              </a:extrusionClr>
              <a:contourClr>
                <a:schemeClr val="accent4">
                  <a:alpha val="95000"/>
                </a:schemeClr>
              </a:contourClr>
            </a:sp3d>
          </a:bodyPr>
          <a:lstStyle/>
          <a:p>
            <a:pPr algn="ctr"/>
            <a:r>
              <a:rPr lang="en-US" sz="46000" b="1" cap="none" spc="0"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A</a:t>
            </a:r>
          </a:p>
        </p:txBody>
      </p:sp>
      <p:sp>
        <p:nvSpPr>
          <p:cNvPr id="8" name="TextBox 7"/>
          <p:cNvSpPr txBox="1"/>
          <p:nvPr/>
        </p:nvSpPr>
        <p:spPr>
          <a:xfrm>
            <a:off x="484906" y="5996226"/>
            <a:ext cx="8218660" cy="861774"/>
          </a:xfrm>
          <a:prstGeom prst="rect">
            <a:avLst/>
          </a:prstGeom>
          <a:noFill/>
        </p:spPr>
        <p:txBody>
          <a:bodyPr wrap="none" rtlCol="0">
            <a:spAutoFit/>
          </a:bodyPr>
          <a:lstStyle/>
          <a:p>
            <a:pPr algn="ctr"/>
            <a:r>
              <a:rPr lang="en-US" sz="5000" dirty="0">
                <a:latin typeface="Cooper Black" panose="0208090404030B020404" pitchFamily="18" charset="0"/>
              </a:rPr>
              <a:t>www.thiswaytocpa.com</a:t>
            </a:r>
          </a:p>
        </p:txBody>
      </p:sp>
    </p:spTree>
    <p:extLst>
      <p:ext uri="{BB962C8B-B14F-4D97-AF65-F5344CB8AC3E}">
        <p14:creationId xmlns:p14="http://schemas.microsoft.com/office/powerpoint/2010/main" val="1497277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5"/>
                                        </p:tgtEl>
                                        <p:attrNameLst>
                                          <p:attrName>ppt_y</p:attrName>
                                        </p:attrNameLst>
                                      </p:cBhvr>
                                      <p:tavLst>
                                        <p:tav tm="0">
                                          <p:val>
                                            <p:strVal val="#ppt_y"/>
                                          </p:val>
                                        </p:tav>
                                        <p:tav tm="100000">
                                          <p:val>
                                            <p:strVal val="#ppt_y"/>
                                          </p:val>
                                        </p:tav>
                                      </p:tavLst>
                                    </p:anim>
                                    <p:anim calcmode="lin" valueType="num">
                                      <p:cBhvr>
                                        <p:cTn id="9" dur="500" fill="hold"/>
                                        <p:tgtEl>
                                          <p:spTgt spid="5"/>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5"/>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5"/>
                                        </p:tgtEl>
                                      </p:cBhvr>
                                    </p:animEffect>
                                  </p:childTnLst>
                                </p:cTn>
                              </p:par>
                            </p:childTnLst>
                          </p:cTn>
                        </p:par>
                        <p:par>
                          <p:cTn id="12" fill="hold">
                            <p:stCondLst>
                              <p:cond delay="500"/>
                            </p:stCondLst>
                            <p:childTnLst>
                              <p:par>
                                <p:cTn id="13" presetID="41" presetClass="entr" presetSubtype="0" fill="hold" grpId="0" nodeType="afterEffect">
                                  <p:stCondLst>
                                    <p:cond delay="0"/>
                                  </p:stCondLst>
                                  <p:iterate type="lt">
                                    <p:tmPct val="10000"/>
                                  </p:iterate>
                                  <p:childTnLst>
                                    <p:set>
                                      <p:cBhvr>
                                        <p:cTn id="14" dur="1" fill="hold">
                                          <p:stCondLst>
                                            <p:cond delay="0"/>
                                          </p:stCondLst>
                                        </p:cTn>
                                        <p:tgtEl>
                                          <p:spTgt spid="6"/>
                                        </p:tgtEl>
                                        <p:attrNameLst>
                                          <p:attrName>style.visibility</p:attrName>
                                        </p:attrNameLst>
                                      </p:cBhvr>
                                      <p:to>
                                        <p:strVal val="visible"/>
                                      </p:to>
                                    </p:set>
                                    <p:anim calcmode="lin" valueType="num">
                                      <p:cBhvr>
                                        <p:cTn id="15" dur="500" fill="hold"/>
                                        <p:tgtEl>
                                          <p:spTgt spid="6"/>
                                        </p:tgtEl>
                                        <p:attrNameLst>
                                          <p:attrName>ppt_x</p:attrName>
                                        </p:attrNameLst>
                                      </p:cBhvr>
                                      <p:tavLst>
                                        <p:tav tm="0">
                                          <p:val>
                                            <p:strVal val="#ppt_x"/>
                                          </p:val>
                                        </p:tav>
                                        <p:tav tm="50000">
                                          <p:val>
                                            <p:strVal val="#ppt_x+.1"/>
                                          </p:val>
                                        </p:tav>
                                        <p:tav tm="100000">
                                          <p:val>
                                            <p:strVal val="#ppt_x"/>
                                          </p:val>
                                        </p:tav>
                                      </p:tavLst>
                                    </p:anim>
                                    <p:anim calcmode="lin" valueType="num">
                                      <p:cBhvr>
                                        <p:cTn id="16" dur="500" fill="hold"/>
                                        <p:tgtEl>
                                          <p:spTgt spid="6"/>
                                        </p:tgtEl>
                                        <p:attrNameLst>
                                          <p:attrName>ppt_y</p:attrName>
                                        </p:attrNameLst>
                                      </p:cBhvr>
                                      <p:tavLst>
                                        <p:tav tm="0">
                                          <p:val>
                                            <p:strVal val="#ppt_y"/>
                                          </p:val>
                                        </p:tav>
                                        <p:tav tm="100000">
                                          <p:val>
                                            <p:strVal val="#ppt_y"/>
                                          </p:val>
                                        </p:tav>
                                      </p:tavLst>
                                    </p:anim>
                                    <p:anim calcmode="lin" valueType="num">
                                      <p:cBhvr>
                                        <p:cTn id="17" dur="500" fill="hold"/>
                                        <p:tgtEl>
                                          <p:spTgt spid="6"/>
                                        </p:tgtEl>
                                        <p:attrNameLst>
                                          <p:attrName>ppt_h</p:attrName>
                                        </p:attrNameLst>
                                      </p:cBhvr>
                                      <p:tavLst>
                                        <p:tav tm="0">
                                          <p:val>
                                            <p:strVal val="#ppt_h/10"/>
                                          </p:val>
                                        </p:tav>
                                        <p:tav tm="50000">
                                          <p:val>
                                            <p:strVal val="#ppt_h+.01"/>
                                          </p:val>
                                        </p:tav>
                                        <p:tav tm="100000">
                                          <p:val>
                                            <p:strVal val="#ppt_h"/>
                                          </p:val>
                                        </p:tav>
                                      </p:tavLst>
                                    </p:anim>
                                    <p:anim calcmode="lin" valueType="num">
                                      <p:cBhvr>
                                        <p:cTn id="18" dur="500" fill="hold"/>
                                        <p:tgtEl>
                                          <p:spTgt spid="6"/>
                                        </p:tgtEl>
                                        <p:attrNameLst>
                                          <p:attrName>ppt_w</p:attrName>
                                        </p:attrNameLst>
                                      </p:cBhvr>
                                      <p:tavLst>
                                        <p:tav tm="0">
                                          <p:val>
                                            <p:strVal val="#ppt_w/10"/>
                                          </p:val>
                                        </p:tav>
                                        <p:tav tm="50000">
                                          <p:val>
                                            <p:strVal val="#ppt_w+.01"/>
                                          </p:val>
                                        </p:tav>
                                        <p:tav tm="100000">
                                          <p:val>
                                            <p:strVal val="#ppt_w"/>
                                          </p:val>
                                        </p:tav>
                                      </p:tavLst>
                                    </p:anim>
                                    <p:animEffect transition="in" filter="fade">
                                      <p:cBhvr>
                                        <p:cTn id="19" dur="500" tmFilter="0,0; .5, 1; 1, 1"/>
                                        <p:tgtEl>
                                          <p:spTgt spid="6"/>
                                        </p:tgtEl>
                                      </p:cBhvr>
                                    </p:animEffect>
                                  </p:childTnLst>
                                </p:cTn>
                              </p:par>
                            </p:childTnLst>
                          </p:cTn>
                        </p:par>
                        <p:par>
                          <p:cTn id="20" fill="hold">
                            <p:stCondLst>
                              <p:cond delay="1000"/>
                            </p:stCondLst>
                            <p:childTnLst>
                              <p:par>
                                <p:cTn id="21" presetID="41" presetClass="entr" presetSubtype="0" fill="hold" grpId="0" nodeType="afterEffect">
                                  <p:stCondLst>
                                    <p:cond delay="0"/>
                                  </p:stCondLst>
                                  <p:iterate type="lt">
                                    <p:tmPct val="10000"/>
                                  </p:iterate>
                                  <p:childTnLst>
                                    <p:set>
                                      <p:cBhvr>
                                        <p:cTn id="22" dur="1" fill="hold">
                                          <p:stCondLst>
                                            <p:cond delay="0"/>
                                          </p:stCondLst>
                                        </p:cTn>
                                        <p:tgtEl>
                                          <p:spTgt spid="7"/>
                                        </p:tgtEl>
                                        <p:attrNameLst>
                                          <p:attrName>style.visibility</p:attrName>
                                        </p:attrNameLst>
                                      </p:cBhvr>
                                      <p:to>
                                        <p:strVal val="visible"/>
                                      </p:to>
                                    </p:set>
                                    <p:anim calcmode="lin" valueType="num">
                                      <p:cBhvr>
                                        <p:cTn id="23" dur="500" fill="hold"/>
                                        <p:tgtEl>
                                          <p:spTgt spid="7"/>
                                        </p:tgtEl>
                                        <p:attrNameLst>
                                          <p:attrName>ppt_x</p:attrName>
                                        </p:attrNameLst>
                                      </p:cBhvr>
                                      <p:tavLst>
                                        <p:tav tm="0">
                                          <p:val>
                                            <p:strVal val="#ppt_x"/>
                                          </p:val>
                                        </p:tav>
                                        <p:tav tm="50000">
                                          <p:val>
                                            <p:strVal val="#ppt_x+.1"/>
                                          </p:val>
                                        </p:tav>
                                        <p:tav tm="100000">
                                          <p:val>
                                            <p:strVal val="#ppt_x"/>
                                          </p:val>
                                        </p:tav>
                                      </p:tavLst>
                                    </p:anim>
                                    <p:anim calcmode="lin" valueType="num">
                                      <p:cBhvr>
                                        <p:cTn id="24" dur="500" fill="hold"/>
                                        <p:tgtEl>
                                          <p:spTgt spid="7"/>
                                        </p:tgtEl>
                                        <p:attrNameLst>
                                          <p:attrName>ppt_y</p:attrName>
                                        </p:attrNameLst>
                                      </p:cBhvr>
                                      <p:tavLst>
                                        <p:tav tm="0">
                                          <p:val>
                                            <p:strVal val="#ppt_y"/>
                                          </p:val>
                                        </p:tav>
                                        <p:tav tm="100000">
                                          <p:val>
                                            <p:strVal val="#ppt_y"/>
                                          </p:val>
                                        </p:tav>
                                      </p:tavLst>
                                    </p:anim>
                                    <p:anim calcmode="lin" valueType="num">
                                      <p:cBhvr>
                                        <p:cTn id="25" dur="500" fill="hold"/>
                                        <p:tgtEl>
                                          <p:spTgt spid="7"/>
                                        </p:tgtEl>
                                        <p:attrNameLst>
                                          <p:attrName>ppt_h</p:attrName>
                                        </p:attrNameLst>
                                      </p:cBhvr>
                                      <p:tavLst>
                                        <p:tav tm="0">
                                          <p:val>
                                            <p:strVal val="#ppt_h/10"/>
                                          </p:val>
                                        </p:tav>
                                        <p:tav tm="50000">
                                          <p:val>
                                            <p:strVal val="#ppt_h+.01"/>
                                          </p:val>
                                        </p:tav>
                                        <p:tav tm="100000">
                                          <p:val>
                                            <p:strVal val="#ppt_h"/>
                                          </p:val>
                                        </p:tav>
                                      </p:tavLst>
                                    </p:anim>
                                    <p:anim calcmode="lin" valueType="num">
                                      <p:cBhvr>
                                        <p:cTn id="26" dur="500" fill="hold"/>
                                        <p:tgtEl>
                                          <p:spTgt spid="7"/>
                                        </p:tgtEl>
                                        <p:attrNameLst>
                                          <p:attrName>ppt_w</p:attrName>
                                        </p:attrNameLst>
                                      </p:cBhvr>
                                      <p:tavLst>
                                        <p:tav tm="0">
                                          <p:val>
                                            <p:strVal val="#ppt_w/10"/>
                                          </p:val>
                                        </p:tav>
                                        <p:tav tm="50000">
                                          <p:val>
                                            <p:strVal val="#ppt_w+.01"/>
                                          </p:val>
                                        </p:tav>
                                        <p:tav tm="100000">
                                          <p:val>
                                            <p:strVal val="#ppt_w"/>
                                          </p:val>
                                        </p:tav>
                                      </p:tavLst>
                                    </p:anim>
                                    <p:animEffect transition="in" filter="fade">
                                      <p:cBhvr>
                                        <p:cTn id="27" dur="500" tmFilter="0,0; .5, 1; 1, 1"/>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1324630"/>
            <a:ext cx="9144000" cy="9325630"/>
          </a:xfrm>
          <a:prstGeom prst="rect">
            <a:avLst/>
          </a:prstGeom>
          <a:noFill/>
        </p:spPr>
        <p:txBody>
          <a:bodyPr wrap="square" lIns="91440" tIns="45720" rIns="91440" bIns="45720">
            <a:spAutoFit/>
          </a:bodyPr>
          <a:lstStyle/>
          <a:p>
            <a:pPr algn="ctr"/>
            <a:r>
              <a:rPr lang="en-US" sz="600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anose="020B0604020202020204" pitchFamily="34" charset="0"/>
                <a:cs typeface="Arial" panose="020B0604020202020204" pitchFamily="34" charset="0"/>
              </a:rPr>
              <a:t>2</a:t>
            </a:r>
          </a:p>
        </p:txBody>
      </p:sp>
    </p:spTree>
    <p:extLst>
      <p:ext uri="{BB962C8B-B14F-4D97-AF65-F5344CB8AC3E}">
        <p14:creationId xmlns:p14="http://schemas.microsoft.com/office/powerpoint/2010/main" val="1611106092"/>
      </p:ext>
    </p:extLst>
  </p:cSld>
  <p:clrMapOvr>
    <a:masterClrMapping/>
  </p:clrMapOvr>
  <p:transition spd="slow">
    <p:wheel spokes="1"/>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916" y="-196578"/>
            <a:ext cx="8334333" cy="1631216"/>
          </a:xfrm>
          <a:prstGeom prst="rect">
            <a:avLst/>
          </a:prstGeom>
          <a:noFill/>
        </p:spPr>
        <p:txBody>
          <a:bodyPr wrap="none" rtlCol="0">
            <a:spAutoFit/>
          </a:bodyPr>
          <a:lstStyle/>
          <a:p>
            <a:r>
              <a:rPr lang="en-US" sz="10000" b="1" dirty="0">
                <a:latin typeface="Arial" panose="020B0604020202020204" pitchFamily="34" charset="0"/>
                <a:cs typeface="Arial" panose="020B0604020202020204" pitchFamily="34" charset="0"/>
              </a:rPr>
              <a:t>2</a:t>
            </a:r>
            <a:r>
              <a:rPr lang="en-US" sz="6000" b="1" dirty="0">
                <a:latin typeface="Arial" panose="020B0604020202020204" pitchFamily="34" charset="0"/>
                <a:cs typeface="Arial" panose="020B0604020202020204" pitchFamily="34" charset="0"/>
              </a:rPr>
              <a:t> Experience Options</a:t>
            </a:r>
          </a:p>
        </p:txBody>
      </p:sp>
      <p:sp>
        <p:nvSpPr>
          <p:cNvPr id="4" name="Rectangle 3">
            <a:extLst>
              <a:ext uri="{FF2B5EF4-FFF2-40B4-BE49-F238E27FC236}">
                <a16:creationId xmlns:a16="http://schemas.microsoft.com/office/drawing/2014/main" id="{847A172C-AE32-2299-58FB-4991ABAE5265}"/>
              </a:ext>
            </a:extLst>
          </p:cNvPr>
          <p:cNvSpPr/>
          <p:nvPr/>
        </p:nvSpPr>
        <p:spPr>
          <a:xfrm>
            <a:off x="4572785" y="1295400"/>
            <a:ext cx="4572000" cy="5562600"/>
          </a:xfrm>
          <a:prstGeom prst="rect">
            <a:avLst/>
          </a:prstGeom>
          <a:solidFill>
            <a:schemeClr val="accent5">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4852034" y="1610004"/>
            <a:ext cx="4291966" cy="2708434"/>
          </a:xfrm>
          <a:prstGeom prst="rect">
            <a:avLst/>
          </a:prstGeom>
          <a:noFill/>
        </p:spPr>
        <p:txBody>
          <a:bodyPr wrap="square" rtlCol="0">
            <a:spAutoFit/>
          </a:bodyPr>
          <a:lstStyle/>
          <a:p>
            <a:pPr>
              <a:spcAft>
                <a:spcPts val="1200"/>
              </a:spcAft>
            </a:pPr>
            <a:r>
              <a:rPr lang="en-US" sz="2800" b="1" i="1" u="sng" dirty="0">
                <a:latin typeface="Arial" panose="020B0604020202020204" pitchFamily="34" charset="0"/>
                <a:cs typeface="Arial" panose="020B0604020202020204" pitchFamily="34" charset="0"/>
              </a:rPr>
              <a:t>INTERNSHIPS</a:t>
            </a:r>
          </a:p>
          <a:p>
            <a:pPr>
              <a:spcAft>
                <a:spcPts val="1200"/>
              </a:spcAft>
            </a:pPr>
            <a:r>
              <a:rPr lang="en-US" sz="2800" dirty="0">
                <a:latin typeface="Arial" panose="020B0604020202020204" pitchFamily="34" charset="0"/>
                <a:cs typeface="Arial" panose="020B0604020202020204" pitchFamily="34" charset="0"/>
              </a:rPr>
              <a:t>Work in accounting</a:t>
            </a:r>
          </a:p>
          <a:p>
            <a:pPr>
              <a:spcAft>
                <a:spcPts val="1200"/>
              </a:spcAft>
            </a:pPr>
            <a:r>
              <a:rPr lang="en-US" sz="2800" dirty="0">
                <a:latin typeface="Arial" panose="020B0604020202020204" pitchFamily="34" charset="0"/>
                <a:cs typeface="Arial" panose="020B0604020202020204" pitchFamily="34" charset="0"/>
              </a:rPr>
              <a:t>Earn good money</a:t>
            </a:r>
          </a:p>
          <a:p>
            <a:pPr>
              <a:spcAft>
                <a:spcPts val="1200"/>
              </a:spcAft>
            </a:pPr>
            <a:r>
              <a:rPr lang="en-US" sz="2800" dirty="0">
                <a:latin typeface="Arial" panose="020B0604020202020204" pitchFamily="34" charset="0"/>
                <a:cs typeface="Arial" panose="020B0604020202020204" pitchFamily="34" charset="0"/>
              </a:rPr>
              <a:t>Maybe leave with a job offer</a:t>
            </a:r>
          </a:p>
        </p:txBody>
      </p:sp>
      <p:sp>
        <p:nvSpPr>
          <p:cNvPr id="3" name="Rectangle 2">
            <a:extLst>
              <a:ext uri="{FF2B5EF4-FFF2-40B4-BE49-F238E27FC236}">
                <a16:creationId xmlns:a16="http://schemas.microsoft.com/office/drawing/2014/main" id="{4691DF70-93F1-FC5A-F882-B9A62C9B5237}"/>
              </a:ext>
            </a:extLst>
          </p:cNvPr>
          <p:cNvSpPr/>
          <p:nvPr/>
        </p:nvSpPr>
        <p:spPr>
          <a:xfrm>
            <a:off x="0" y="1295400"/>
            <a:ext cx="4572000" cy="5562600"/>
          </a:xfrm>
          <a:prstGeom prst="rect">
            <a:avLst/>
          </a:prstGeom>
          <a:solidFill>
            <a:srgbClr val="92D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138041" y="1610004"/>
            <a:ext cx="4384534" cy="5016758"/>
          </a:xfrm>
          <a:prstGeom prst="rect">
            <a:avLst/>
          </a:prstGeom>
          <a:noFill/>
        </p:spPr>
        <p:txBody>
          <a:bodyPr wrap="none" rtlCol="0">
            <a:spAutoFit/>
          </a:bodyPr>
          <a:lstStyle/>
          <a:p>
            <a:pPr>
              <a:spcAft>
                <a:spcPts val="1200"/>
              </a:spcAft>
            </a:pPr>
            <a:r>
              <a:rPr lang="en-US" sz="2800" b="1" i="1" u="sng" dirty="0">
                <a:latin typeface="Arial" panose="020B0604020202020204" pitchFamily="34" charset="0"/>
                <a:cs typeface="Arial" panose="020B0604020202020204" pitchFamily="34" charset="0"/>
              </a:rPr>
              <a:t>CLUBS</a:t>
            </a:r>
          </a:p>
          <a:p>
            <a:pPr marL="457200" indent="-457200">
              <a:buFont typeface="Arial" panose="020B0604020202020204" pitchFamily="34" charset="0"/>
              <a:buChar char="•"/>
            </a:pPr>
            <a:r>
              <a:rPr lang="en-US" sz="2800" dirty="0">
                <a:latin typeface="Arial" panose="020B0604020202020204" pitchFamily="34" charset="0"/>
                <a:cs typeface="Arial" panose="020B0604020202020204" pitchFamily="34" charset="0"/>
              </a:rPr>
              <a:t>Beta Alpha Psi</a:t>
            </a:r>
          </a:p>
          <a:p>
            <a:pPr marL="457200" indent="-457200">
              <a:buFont typeface="Arial" panose="020B0604020202020204" pitchFamily="34" charset="0"/>
              <a:buChar char="•"/>
            </a:pPr>
            <a:r>
              <a:rPr lang="en-US" sz="2800" dirty="0">
                <a:latin typeface="Arial" panose="020B0604020202020204" pitchFamily="34" charset="0"/>
                <a:cs typeface="Arial" panose="020B0604020202020204" pitchFamily="34" charset="0"/>
              </a:rPr>
              <a:t>Future Business </a:t>
            </a: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Leaders of America</a:t>
            </a:r>
          </a:p>
          <a:p>
            <a:pPr marL="457200" indent="-457200">
              <a:buFont typeface="Arial" panose="020B0604020202020204" pitchFamily="34" charset="0"/>
              <a:buChar char="•"/>
            </a:pPr>
            <a:r>
              <a:rPr lang="en-US" sz="2800" dirty="0">
                <a:latin typeface="Arial" panose="020B0604020202020204" pitchFamily="34" charset="0"/>
                <a:cs typeface="Arial" panose="020B0604020202020204" pitchFamily="34" charset="0"/>
              </a:rPr>
              <a:t>Accounting Club</a:t>
            </a:r>
          </a:p>
          <a:p>
            <a:pPr marL="457200" indent="-457200">
              <a:buFont typeface="Arial" panose="020B0604020202020204" pitchFamily="34" charset="0"/>
              <a:buChar char="•"/>
            </a:pPr>
            <a:endParaRPr lang="en-US" sz="2800" dirty="0">
              <a:latin typeface="Arial" panose="020B0604020202020204" pitchFamily="34" charset="0"/>
              <a:cs typeface="Arial" panose="020B0604020202020204" pitchFamily="34" charset="0"/>
            </a:endParaRPr>
          </a:p>
          <a:p>
            <a:pPr>
              <a:spcAft>
                <a:spcPts val="1200"/>
              </a:spcAft>
            </a:pPr>
            <a:r>
              <a:rPr lang="en-US" sz="2800" dirty="0">
                <a:latin typeface="Arial" panose="020B0604020202020204" pitchFamily="34" charset="0"/>
                <a:cs typeface="Arial" panose="020B0604020202020204" pitchFamily="34" charset="0"/>
              </a:rPr>
              <a:t>Professional Networking</a:t>
            </a:r>
          </a:p>
          <a:p>
            <a:pPr>
              <a:spcAft>
                <a:spcPts val="1200"/>
              </a:spcAft>
            </a:pPr>
            <a:r>
              <a:rPr lang="en-US" sz="2800" dirty="0">
                <a:latin typeface="Arial" panose="020B0604020202020204" pitchFamily="34" charset="0"/>
                <a:cs typeface="Arial" panose="020B0604020202020204" pitchFamily="34" charset="0"/>
              </a:rPr>
              <a:t>Professional Development</a:t>
            </a:r>
          </a:p>
          <a:p>
            <a:pPr>
              <a:spcAft>
                <a:spcPts val="1200"/>
              </a:spcAft>
            </a:pPr>
            <a:r>
              <a:rPr lang="en-US" sz="2800" dirty="0">
                <a:latin typeface="Arial" panose="020B0604020202020204" pitchFamily="34" charset="0"/>
                <a:cs typeface="Arial" panose="020B0604020202020204" pitchFamily="34" charset="0"/>
              </a:rPr>
              <a:t>Field Trips</a:t>
            </a:r>
          </a:p>
          <a:p>
            <a:pPr>
              <a:spcAft>
                <a:spcPts val="1200"/>
              </a:spcAft>
            </a:pPr>
            <a:r>
              <a:rPr lang="en-US" sz="2800" dirty="0">
                <a:latin typeface="Arial" panose="020B0604020202020204" pitchFamily="34" charset="0"/>
                <a:cs typeface="Arial" panose="020B0604020202020204" pitchFamily="34" charset="0"/>
              </a:rPr>
              <a:t>Workshops</a:t>
            </a:r>
          </a:p>
        </p:txBody>
      </p:sp>
    </p:spTree>
    <p:extLst>
      <p:ext uri="{BB962C8B-B14F-4D97-AF65-F5344CB8AC3E}">
        <p14:creationId xmlns:p14="http://schemas.microsoft.com/office/powerpoint/2010/main" val="788264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down)">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down)">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1324630"/>
            <a:ext cx="9144000" cy="9325630"/>
          </a:xfrm>
          <a:prstGeom prst="rect">
            <a:avLst/>
          </a:prstGeom>
          <a:noFill/>
        </p:spPr>
        <p:txBody>
          <a:bodyPr wrap="square" lIns="91440" tIns="45720" rIns="91440" bIns="45720">
            <a:spAutoFit/>
          </a:bodyPr>
          <a:lstStyle/>
          <a:p>
            <a:pPr algn="ctr"/>
            <a:r>
              <a:rPr lang="en-US" sz="600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anose="020B0604020202020204" pitchFamily="34" charset="0"/>
                <a:cs typeface="Arial" panose="020B0604020202020204" pitchFamily="34" charset="0"/>
              </a:rPr>
              <a:t>1</a:t>
            </a:r>
          </a:p>
        </p:txBody>
      </p:sp>
    </p:spTree>
    <p:extLst>
      <p:ext uri="{BB962C8B-B14F-4D97-AF65-F5344CB8AC3E}">
        <p14:creationId xmlns:p14="http://schemas.microsoft.com/office/powerpoint/2010/main" val="813013937"/>
      </p:ext>
    </p:extLst>
  </p:cSld>
  <p:clrMapOvr>
    <a:masterClrMapping/>
  </p:clrMapOvr>
  <p:transition spd="slow">
    <p:wheel spokes="1"/>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916" y="-196578"/>
            <a:ext cx="3825086" cy="1631216"/>
          </a:xfrm>
          <a:prstGeom prst="rect">
            <a:avLst/>
          </a:prstGeom>
          <a:noFill/>
        </p:spPr>
        <p:txBody>
          <a:bodyPr wrap="none" rtlCol="0">
            <a:spAutoFit/>
          </a:bodyPr>
          <a:lstStyle/>
          <a:p>
            <a:r>
              <a:rPr lang="en-US" sz="10000" b="1" dirty="0">
                <a:latin typeface="Arial" panose="020B0604020202020204" pitchFamily="34" charset="0"/>
                <a:cs typeface="Arial" panose="020B0604020202020204" pitchFamily="34" charset="0"/>
              </a:rPr>
              <a:t>1</a:t>
            </a:r>
            <a:r>
              <a:rPr lang="en-US" sz="6000" b="1" dirty="0">
                <a:latin typeface="Arial" panose="020B0604020202020204" pitchFamily="34" charset="0"/>
                <a:cs typeface="Arial" panose="020B0604020202020204" pitchFamily="34" charset="0"/>
              </a:rPr>
              <a:t> Major =</a:t>
            </a:r>
          </a:p>
        </p:txBody>
      </p:sp>
      <p:sp>
        <p:nvSpPr>
          <p:cNvPr id="3" name="TextBox 2"/>
          <p:cNvSpPr txBox="1"/>
          <p:nvPr/>
        </p:nvSpPr>
        <p:spPr>
          <a:xfrm>
            <a:off x="59833" y="2362200"/>
            <a:ext cx="9118586" cy="3046988"/>
          </a:xfrm>
          <a:prstGeom prst="rect">
            <a:avLst/>
          </a:prstGeom>
          <a:noFill/>
        </p:spPr>
        <p:txBody>
          <a:bodyPr wrap="none" rtlCol="0">
            <a:spAutoFit/>
          </a:bodyPr>
          <a:lstStyle/>
          <a:p>
            <a:pPr algn="ctr"/>
            <a:r>
              <a:rPr lang="en-US" sz="9600" dirty="0">
                <a:latin typeface="Cooper Black" panose="0208090404030B020404" pitchFamily="18" charset="0"/>
              </a:rPr>
              <a:t>Unlimited</a:t>
            </a:r>
          </a:p>
          <a:p>
            <a:pPr algn="ctr"/>
            <a:r>
              <a:rPr lang="en-US" sz="9600" dirty="0">
                <a:latin typeface="Cooper Black" panose="0208090404030B020404" pitchFamily="18" charset="0"/>
              </a:rPr>
              <a:t>Opportunities</a:t>
            </a:r>
          </a:p>
        </p:txBody>
      </p:sp>
    </p:spTree>
    <p:extLst>
      <p:ext uri="{BB962C8B-B14F-4D97-AF65-F5344CB8AC3E}">
        <p14:creationId xmlns:p14="http://schemas.microsoft.com/office/powerpoint/2010/main" val="5089161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1324630"/>
            <a:ext cx="9144000" cy="9325630"/>
          </a:xfrm>
          <a:prstGeom prst="rect">
            <a:avLst/>
          </a:prstGeom>
          <a:noFill/>
        </p:spPr>
        <p:txBody>
          <a:bodyPr wrap="square" lIns="91440" tIns="45720" rIns="91440" bIns="45720">
            <a:spAutoFit/>
          </a:bodyPr>
          <a:lstStyle/>
          <a:p>
            <a:pPr algn="ctr"/>
            <a:r>
              <a:rPr lang="en-US" sz="600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anose="020B0604020202020204" pitchFamily="34" charset="0"/>
                <a:cs typeface="Arial" panose="020B0604020202020204" pitchFamily="34" charset="0"/>
              </a:rPr>
              <a:t>7</a:t>
            </a:r>
          </a:p>
        </p:txBody>
      </p:sp>
    </p:spTree>
    <p:extLst>
      <p:ext uri="{BB962C8B-B14F-4D97-AF65-F5344CB8AC3E}">
        <p14:creationId xmlns:p14="http://schemas.microsoft.com/office/powerpoint/2010/main" val="3925491581"/>
      </p:ext>
    </p:extLst>
  </p:cSld>
  <p:clrMapOvr>
    <a:masterClrMapping/>
  </p:clrMapOvr>
  <p:transition spd="slow">
    <p:wheel spokes="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916" y="-196578"/>
            <a:ext cx="7821372" cy="1631216"/>
          </a:xfrm>
          <a:prstGeom prst="rect">
            <a:avLst/>
          </a:prstGeom>
          <a:noFill/>
        </p:spPr>
        <p:txBody>
          <a:bodyPr wrap="none" rtlCol="0">
            <a:spAutoFit/>
          </a:bodyPr>
          <a:lstStyle/>
          <a:p>
            <a:r>
              <a:rPr lang="en-US" sz="10000" b="1" dirty="0">
                <a:latin typeface="Arial" panose="020B0604020202020204" pitchFamily="34" charset="0"/>
                <a:cs typeface="Arial" panose="020B0604020202020204" pitchFamily="34" charset="0"/>
              </a:rPr>
              <a:t>7</a:t>
            </a:r>
            <a:r>
              <a:rPr lang="en-US" sz="6000" b="1" dirty="0">
                <a:latin typeface="Arial" panose="020B0604020202020204" pitchFamily="34" charset="0"/>
                <a:cs typeface="Arial" panose="020B0604020202020204" pitchFamily="34" charset="0"/>
              </a:rPr>
              <a:t> Personal Qualities</a:t>
            </a:r>
          </a:p>
        </p:txBody>
      </p:sp>
      <p:grpSp>
        <p:nvGrpSpPr>
          <p:cNvPr id="11" name="Group 10"/>
          <p:cNvGrpSpPr/>
          <p:nvPr/>
        </p:nvGrpSpPr>
        <p:grpSpPr>
          <a:xfrm>
            <a:off x="-228600" y="838199"/>
            <a:ext cx="2958680" cy="6025055"/>
            <a:chOff x="-228600" y="663181"/>
            <a:chExt cx="3113018" cy="6200074"/>
          </a:xfrm>
        </p:grpSpPr>
        <p:pic>
          <p:nvPicPr>
            <p:cNvPr id="3074" name="Picture 2" descr="https://studentaffairs.usc.edu/files/2015/02/tumblr_inline_njalrmoOKN1rjic88.jpg"/>
            <p:cNvPicPr>
              <a:picLocks noChangeAspect="1" noChangeArrowheads="1"/>
            </p:cNvPicPr>
            <p:nvPr/>
          </p:nvPicPr>
          <p:blipFill rotWithShape="1">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l="73533" r="4171"/>
            <a:stretch/>
          </p:blipFill>
          <p:spPr bwMode="auto">
            <a:xfrm flipH="1">
              <a:off x="-228600" y="663181"/>
              <a:ext cx="1814990" cy="6186936"/>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http://rusolclothing.com/wp-content/uploads/2014/06/business-suits-for-black-womenwomen-custom-tailored-business-suit-fashion-stylesnelson-wade-fp7ofxle.jpg"/>
            <p:cNvPicPr>
              <a:picLocks noChangeAspect="1" noChangeArrowheads="1"/>
            </p:cNvPicPr>
            <p:nvPr/>
          </p:nvPicPr>
          <p:blipFill rotWithShape="1">
            <a:blip r:embed="rId4">
              <a:clrChange>
                <a:clrFrom>
                  <a:srgbClr val="FEFEFE"/>
                </a:clrFrom>
                <a:clrTo>
                  <a:srgbClr val="FEFEFE">
                    <a:alpha val="0"/>
                  </a:srgbClr>
                </a:clrTo>
              </a:clrChange>
              <a:extLst>
                <a:ext uri="{28A0092B-C50C-407E-A947-70E740481C1C}">
                  <a14:useLocalDpi xmlns:a14="http://schemas.microsoft.com/office/drawing/2010/main" val="0"/>
                </a:ext>
              </a:extLst>
            </a:blip>
            <a:srcRect l="32896" r="34208"/>
            <a:stretch/>
          </p:blipFill>
          <p:spPr bwMode="auto">
            <a:xfrm>
              <a:off x="1004404" y="1148255"/>
              <a:ext cx="1880014" cy="5715000"/>
            </a:xfrm>
            <a:prstGeom prst="rect">
              <a:avLst/>
            </a:prstGeom>
            <a:noFill/>
            <a:extLst>
              <a:ext uri="{909E8E84-426E-40DD-AFC4-6F175D3DCCD1}">
                <a14:hiddenFill xmlns:a14="http://schemas.microsoft.com/office/drawing/2010/main">
                  <a:solidFill>
                    <a:srgbClr val="FFFFFF"/>
                  </a:solidFill>
                </a14:hiddenFill>
              </a:ext>
            </a:extLst>
          </p:spPr>
        </p:pic>
      </p:grpSp>
      <p:sp>
        <p:nvSpPr>
          <p:cNvPr id="3" name="TextBox 2"/>
          <p:cNvSpPr txBox="1"/>
          <p:nvPr/>
        </p:nvSpPr>
        <p:spPr>
          <a:xfrm>
            <a:off x="2492907" y="5890121"/>
            <a:ext cx="3884397" cy="830997"/>
          </a:xfrm>
          <a:prstGeom prst="rect">
            <a:avLst/>
          </a:prstGeom>
          <a:solidFill>
            <a:schemeClr val="bg1"/>
          </a:solidFill>
          <a:ln w="28575">
            <a:solidFill>
              <a:schemeClr val="tx1"/>
            </a:solidFill>
          </a:ln>
          <a:scene3d>
            <a:camera prst="isometricLeftDown">
              <a:rot lat="1200000" lon="600000" rev="0"/>
            </a:camera>
            <a:lightRig rig="threePt" dir="t"/>
          </a:scene3d>
          <a:sp3d extrusionH="1270000" contourW="6350">
            <a:bevelT w="0" h="0"/>
            <a:extrusionClr>
              <a:schemeClr val="tx1"/>
            </a:extrusionClr>
            <a:contourClr>
              <a:schemeClr val="tx1"/>
            </a:contourClr>
          </a:sp3d>
        </p:spPr>
        <p:txBody>
          <a:bodyPr wrap="none" rtlCol="0">
            <a:spAutoFit/>
          </a:bodyPr>
          <a:lstStyle/>
          <a:p>
            <a:r>
              <a:rPr lang="en-US" sz="4800" b="1" dirty="0">
                <a:latin typeface="Arial" panose="020B0604020202020204" pitchFamily="34" charset="0"/>
                <a:cs typeface="Arial" panose="020B0604020202020204" pitchFamily="34" charset="0"/>
              </a:rPr>
              <a:t>Professional</a:t>
            </a:r>
          </a:p>
        </p:txBody>
      </p:sp>
      <p:sp>
        <p:nvSpPr>
          <p:cNvPr id="4" name="TextBox 3"/>
          <p:cNvSpPr txBox="1"/>
          <p:nvPr/>
        </p:nvSpPr>
        <p:spPr>
          <a:xfrm>
            <a:off x="2950107" y="5250597"/>
            <a:ext cx="5046574" cy="830997"/>
          </a:xfrm>
          <a:prstGeom prst="rect">
            <a:avLst/>
          </a:prstGeom>
          <a:solidFill>
            <a:schemeClr val="bg1"/>
          </a:solidFill>
          <a:ln w="28575">
            <a:solidFill>
              <a:schemeClr val="tx1"/>
            </a:solidFill>
          </a:ln>
          <a:scene3d>
            <a:camera prst="isometricLeftDown">
              <a:rot lat="1200000" lon="600000" rev="0"/>
            </a:camera>
            <a:lightRig rig="threePt" dir="t"/>
          </a:scene3d>
          <a:sp3d extrusionH="1270000" contourW="6350">
            <a:bevelT w="0" h="0"/>
            <a:extrusionClr>
              <a:schemeClr val="tx1"/>
            </a:extrusionClr>
            <a:contourClr>
              <a:schemeClr val="tx1"/>
            </a:contourClr>
          </a:sp3d>
        </p:spPr>
        <p:txBody>
          <a:bodyPr wrap="none" rtlCol="0">
            <a:spAutoFit/>
          </a:bodyPr>
          <a:lstStyle/>
          <a:p>
            <a:r>
              <a:rPr lang="en-US" sz="4800" b="1" dirty="0">
                <a:latin typeface="Arial" panose="020B0604020202020204" pitchFamily="34" charset="0"/>
                <a:cs typeface="Arial" panose="020B0604020202020204" pitchFamily="34" charset="0"/>
              </a:rPr>
              <a:t>Problem Solving</a:t>
            </a:r>
          </a:p>
        </p:txBody>
      </p:sp>
      <p:sp>
        <p:nvSpPr>
          <p:cNvPr id="6" name="TextBox 5"/>
          <p:cNvSpPr txBox="1"/>
          <p:nvPr/>
        </p:nvSpPr>
        <p:spPr>
          <a:xfrm>
            <a:off x="4135902" y="4648200"/>
            <a:ext cx="4156907" cy="830997"/>
          </a:xfrm>
          <a:prstGeom prst="rect">
            <a:avLst/>
          </a:prstGeom>
          <a:solidFill>
            <a:schemeClr val="bg1"/>
          </a:solidFill>
          <a:ln w="28575">
            <a:solidFill>
              <a:schemeClr val="tx1"/>
            </a:solidFill>
          </a:ln>
          <a:scene3d>
            <a:camera prst="isometricLeftDown">
              <a:rot lat="1200000" lon="600000" rev="0"/>
            </a:camera>
            <a:lightRig rig="threePt" dir="t"/>
          </a:scene3d>
          <a:sp3d extrusionH="1270000" contourW="6350">
            <a:bevelT w="0" h="0"/>
            <a:extrusionClr>
              <a:schemeClr val="tx1"/>
            </a:extrusionClr>
            <a:contourClr>
              <a:schemeClr val="tx1"/>
            </a:contourClr>
          </a:sp3d>
        </p:spPr>
        <p:txBody>
          <a:bodyPr wrap="none" rtlCol="0">
            <a:spAutoFit/>
          </a:bodyPr>
          <a:lstStyle/>
          <a:p>
            <a:r>
              <a:rPr lang="en-US" sz="4800" b="1" dirty="0">
                <a:latin typeface="Arial" panose="020B0604020202020204" pitchFamily="34" charset="0"/>
                <a:cs typeface="Arial" panose="020B0604020202020204" pitchFamily="34" charset="0"/>
              </a:rPr>
              <a:t>Collaborating</a:t>
            </a:r>
          </a:p>
        </p:txBody>
      </p:sp>
      <p:sp>
        <p:nvSpPr>
          <p:cNvPr id="7" name="TextBox 6"/>
          <p:cNvSpPr txBox="1"/>
          <p:nvPr/>
        </p:nvSpPr>
        <p:spPr>
          <a:xfrm>
            <a:off x="2604057" y="3657600"/>
            <a:ext cx="6311343" cy="830997"/>
          </a:xfrm>
          <a:prstGeom prst="rect">
            <a:avLst/>
          </a:prstGeom>
          <a:solidFill>
            <a:schemeClr val="bg1"/>
          </a:solidFill>
          <a:ln w="28575">
            <a:solidFill>
              <a:schemeClr val="tx1"/>
            </a:solidFill>
          </a:ln>
          <a:scene3d>
            <a:camera prst="isometricLeftDown">
              <a:rot lat="1200000" lon="600000" rev="0"/>
            </a:camera>
            <a:lightRig rig="threePt" dir="t"/>
          </a:scene3d>
          <a:sp3d extrusionH="1270000" contourW="6350">
            <a:bevelT w="0" h="0"/>
            <a:extrusionClr>
              <a:schemeClr val="tx1"/>
            </a:extrusionClr>
            <a:contourClr>
              <a:schemeClr val="tx1"/>
            </a:contourClr>
          </a:sp3d>
        </p:spPr>
        <p:txBody>
          <a:bodyPr wrap="none" rtlCol="0">
            <a:spAutoFit/>
          </a:bodyPr>
          <a:lstStyle/>
          <a:p>
            <a:r>
              <a:rPr lang="en-US" sz="4800" b="1" dirty="0">
                <a:latin typeface="Arial" panose="020B0604020202020204" pitchFamily="34" charset="0"/>
                <a:cs typeface="Arial" panose="020B0604020202020204" pitchFamily="34" charset="0"/>
              </a:rPr>
              <a:t>Good Communicator</a:t>
            </a:r>
          </a:p>
        </p:txBody>
      </p:sp>
      <p:sp>
        <p:nvSpPr>
          <p:cNvPr id="5" name="TextBox 4"/>
          <p:cNvSpPr txBox="1"/>
          <p:nvPr/>
        </p:nvSpPr>
        <p:spPr>
          <a:xfrm>
            <a:off x="2730080" y="2895600"/>
            <a:ext cx="3566169" cy="830997"/>
          </a:xfrm>
          <a:prstGeom prst="rect">
            <a:avLst/>
          </a:prstGeom>
          <a:solidFill>
            <a:schemeClr val="bg1"/>
          </a:solidFill>
          <a:ln w="28575">
            <a:solidFill>
              <a:schemeClr val="tx1"/>
            </a:solidFill>
          </a:ln>
          <a:scene3d>
            <a:camera prst="isometricLeftDown">
              <a:rot lat="1200000" lon="600000" rev="0"/>
            </a:camera>
            <a:lightRig rig="threePt" dir="t"/>
          </a:scene3d>
          <a:sp3d extrusionH="1270000" contourW="6350">
            <a:bevelT w="0" h="0"/>
            <a:extrusionClr>
              <a:schemeClr val="tx1"/>
            </a:extrusionClr>
            <a:contourClr>
              <a:schemeClr val="tx1"/>
            </a:contourClr>
          </a:sp3d>
        </p:spPr>
        <p:txBody>
          <a:bodyPr wrap="none" rtlCol="0">
            <a:spAutoFit/>
          </a:bodyPr>
          <a:lstStyle/>
          <a:p>
            <a:r>
              <a:rPr lang="en-US" sz="4800" b="1" dirty="0">
                <a:latin typeface="Arial" panose="020B0604020202020204" pitchFamily="34" charset="0"/>
                <a:cs typeface="Arial" panose="020B0604020202020204" pitchFamily="34" charset="0"/>
              </a:rPr>
              <a:t>Tech-Savvy</a:t>
            </a:r>
          </a:p>
        </p:txBody>
      </p:sp>
      <p:sp>
        <p:nvSpPr>
          <p:cNvPr id="8" name="TextBox 7"/>
          <p:cNvSpPr txBox="1"/>
          <p:nvPr/>
        </p:nvSpPr>
        <p:spPr>
          <a:xfrm>
            <a:off x="3276600" y="2379200"/>
            <a:ext cx="4979248" cy="830997"/>
          </a:xfrm>
          <a:prstGeom prst="rect">
            <a:avLst/>
          </a:prstGeom>
          <a:solidFill>
            <a:schemeClr val="bg1"/>
          </a:solidFill>
          <a:ln w="28575">
            <a:solidFill>
              <a:schemeClr val="tx1"/>
            </a:solidFill>
          </a:ln>
          <a:scene3d>
            <a:camera prst="isometricLeftDown">
              <a:rot lat="1200000" lon="600000" rev="0"/>
            </a:camera>
            <a:lightRig rig="threePt" dir="t"/>
          </a:scene3d>
          <a:sp3d extrusionH="1270000" contourW="6350">
            <a:bevelT w="0" h="0"/>
            <a:extrusionClr>
              <a:schemeClr val="tx1"/>
            </a:extrusionClr>
            <a:contourClr>
              <a:schemeClr val="tx1"/>
            </a:contourClr>
          </a:sp3d>
        </p:spPr>
        <p:txBody>
          <a:bodyPr wrap="none" rtlCol="0">
            <a:spAutoFit/>
          </a:bodyPr>
          <a:lstStyle/>
          <a:p>
            <a:r>
              <a:rPr lang="en-US" sz="4800" b="1" dirty="0">
                <a:latin typeface="Arial" panose="020B0604020202020204" pitchFamily="34" charset="0"/>
                <a:cs typeface="Arial" panose="020B0604020202020204" pitchFamily="34" charset="0"/>
              </a:rPr>
              <a:t>Project Manager</a:t>
            </a:r>
          </a:p>
        </p:txBody>
      </p:sp>
      <p:sp>
        <p:nvSpPr>
          <p:cNvPr id="12" name="TextBox 11"/>
          <p:cNvSpPr txBox="1"/>
          <p:nvPr/>
        </p:nvSpPr>
        <p:spPr>
          <a:xfrm>
            <a:off x="6569938" y="1676400"/>
            <a:ext cx="2206053" cy="830997"/>
          </a:xfrm>
          <a:prstGeom prst="rect">
            <a:avLst/>
          </a:prstGeom>
          <a:solidFill>
            <a:schemeClr val="bg1"/>
          </a:solidFill>
          <a:ln w="28575">
            <a:solidFill>
              <a:schemeClr val="tx1"/>
            </a:solidFill>
          </a:ln>
          <a:scene3d>
            <a:camera prst="isometricLeftDown">
              <a:rot lat="1200000" lon="600000" rev="0"/>
            </a:camera>
            <a:lightRig rig="threePt" dir="t"/>
          </a:scene3d>
          <a:sp3d extrusionH="1270000" contourW="6350">
            <a:bevelT w="0" h="0"/>
            <a:extrusionClr>
              <a:schemeClr val="tx1"/>
            </a:extrusionClr>
            <a:contourClr>
              <a:schemeClr val="tx1"/>
            </a:contourClr>
          </a:sp3d>
        </p:spPr>
        <p:txBody>
          <a:bodyPr wrap="none" rtlCol="0">
            <a:spAutoFit/>
          </a:bodyPr>
          <a:lstStyle/>
          <a:p>
            <a:r>
              <a:rPr lang="en-US" sz="4800" b="1" dirty="0">
                <a:latin typeface="Arial" panose="020B0604020202020204" pitchFamily="34" charset="0"/>
                <a:cs typeface="Arial" panose="020B0604020202020204" pitchFamily="34" charset="0"/>
              </a:rPr>
              <a:t>Ethical</a:t>
            </a:r>
          </a:p>
        </p:txBody>
      </p:sp>
    </p:spTree>
    <p:extLst>
      <p:ext uri="{BB962C8B-B14F-4D97-AF65-F5344CB8AC3E}">
        <p14:creationId xmlns:p14="http://schemas.microsoft.com/office/powerpoint/2010/main" val="2020036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290">
                                          <p:stCondLst>
                                            <p:cond delay="0"/>
                                          </p:stCondLst>
                                        </p:cTn>
                                        <p:tgtEl>
                                          <p:spTgt spid="3"/>
                                        </p:tgtEl>
                                      </p:cBhvr>
                                    </p:animEffect>
                                    <p:anim calcmode="lin" valueType="num">
                                      <p:cBhvr>
                                        <p:cTn id="8" dur="911"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332"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332" tmFilter="0, 0; 0.125,0.2665; 0.25,0.4; 0.375,0.465; 0.5,0.5;  0.625,0.535; 0.75,0.6; 0.875,0.7335; 1,1">
                                          <p:stCondLst>
                                            <p:cond delay="332"/>
                                          </p:stCondLst>
                                        </p:cTn>
                                        <p:tgtEl>
                                          <p:spTgt spid="3"/>
                                        </p:tgtEl>
                                        <p:attrNameLst>
                                          <p:attrName>ppt_y</p:attrName>
                                        </p:attrNameLst>
                                      </p:cBhvr>
                                      <p:tavLst>
                                        <p:tav tm="0" fmla="#ppt_y-sin(pi*$)/9">
                                          <p:val>
                                            <p:fltVal val="0"/>
                                          </p:val>
                                        </p:tav>
                                        <p:tav tm="100000">
                                          <p:val>
                                            <p:fltVal val="1"/>
                                          </p:val>
                                        </p:tav>
                                      </p:tavLst>
                                    </p:anim>
                                    <p:anim calcmode="lin" valueType="num">
                                      <p:cBhvr>
                                        <p:cTn id="11" dur="166" tmFilter="0, 0; 0.125,0.2665; 0.25,0.4; 0.375,0.465; 0.5,0.5;  0.625,0.535; 0.75,0.6; 0.875,0.7335; 1,1">
                                          <p:stCondLst>
                                            <p:cond delay="662"/>
                                          </p:stCondLst>
                                        </p:cTn>
                                        <p:tgtEl>
                                          <p:spTgt spid="3"/>
                                        </p:tgtEl>
                                        <p:attrNameLst>
                                          <p:attrName>ppt_y</p:attrName>
                                        </p:attrNameLst>
                                      </p:cBhvr>
                                      <p:tavLst>
                                        <p:tav tm="0" fmla="#ppt_y-sin(pi*$)/27">
                                          <p:val>
                                            <p:fltVal val="0"/>
                                          </p:val>
                                        </p:tav>
                                        <p:tav tm="100000">
                                          <p:val>
                                            <p:fltVal val="1"/>
                                          </p:val>
                                        </p:tav>
                                      </p:tavLst>
                                    </p:anim>
                                    <p:anim calcmode="lin" valueType="num">
                                      <p:cBhvr>
                                        <p:cTn id="12" dur="82" tmFilter="0, 0; 0.125,0.2665; 0.25,0.4; 0.375,0.465; 0.5,0.5;  0.625,0.535; 0.75,0.6; 0.875,0.7335; 1,1">
                                          <p:stCondLst>
                                            <p:cond delay="828"/>
                                          </p:stCondLst>
                                        </p:cTn>
                                        <p:tgtEl>
                                          <p:spTgt spid="3"/>
                                        </p:tgtEl>
                                        <p:attrNameLst>
                                          <p:attrName>ppt_y</p:attrName>
                                        </p:attrNameLst>
                                      </p:cBhvr>
                                      <p:tavLst>
                                        <p:tav tm="0" fmla="#ppt_y-sin(pi*$)/81">
                                          <p:val>
                                            <p:fltVal val="0"/>
                                          </p:val>
                                        </p:tav>
                                        <p:tav tm="100000">
                                          <p:val>
                                            <p:fltVal val="1"/>
                                          </p:val>
                                        </p:tav>
                                      </p:tavLst>
                                    </p:anim>
                                    <p:animScale>
                                      <p:cBhvr>
                                        <p:cTn id="13" dur="13">
                                          <p:stCondLst>
                                            <p:cond delay="325"/>
                                          </p:stCondLst>
                                        </p:cTn>
                                        <p:tgtEl>
                                          <p:spTgt spid="3"/>
                                        </p:tgtEl>
                                      </p:cBhvr>
                                      <p:to x="100000" y="60000"/>
                                    </p:animScale>
                                    <p:animScale>
                                      <p:cBhvr>
                                        <p:cTn id="14" dur="83" decel="50000">
                                          <p:stCondLst>
                                            <p:cond delay="338"/>
                                          </p:stCondLst>
                                        </p:cTn>
                                        <p:tgtEl>
                                          <p:spTgt spid="3"/>
                                        </p:tgtEl>
                                      </p:cBhvr>
                                      <p:to x="100000" y="100000"/>
                                    </p:animScale>
                                    <p:animScale>
                                      <p:cBhvr>
                                        <p:cTn id="15" dur="13">
                                          <p:stCondLst>
                                            <p:cond delay="656"/>
                                          </p:stCondLst>
                                        </p:cTn>
                                        <p:tgtEl>
                                          <p:spTgt spid="3"/>
                                        </p:tgtEl>
                                      </p:cBhvr>
                                      <p:to x="100000" y="80000"/>
                                    </p:animScale>
                                    <p:animScale>
                                      <p:cBhvr>
                                        <p:cTn id="16" dur="83" decel="50000">
                                          <p:stCondLst>
                                            <p:cond delay="669"/>
                                          </p:stCondLst>
                                        </p:cTn>
                                        <p:tgtEl>
                                          <p:spTgt spid="3"/>
                                        </p:tgtEl>
                                      </p:cBhvr>
                                      <p:to x="100000" y="100000"/>
                                    </p:animScale>
                                    <p:animScale>
                                      <p:cBhvr>
                                        <p:cTn id="17" dur="13">
                                          <p:stCondLst>
                                            <p:cond delay="821"/>
                                          </p:stCondLst>
                                        </p:cTn>
                                        <p:tgtEl>
                                          <p:spTgt spid="3"/>
                                        </p:tgtEl>
                                      </p:cBhvr>
                                      <p:to x="100000" y="90000"/>
                                    </p:animScale>
                                    <p:animScale>
                                      <p:cBhvr>
                                        <p:cTn id="18" dur="83" decel="50000">
                                          <p:stCondLst>
                                            <p:cond delay="834"/>
                                          </p:stCondLst>
                                        </p:cTn>
                                        <p:tgtEl>
                                          <p:spTgt spid="3"/>
                                        </p:tgtEl>
                                      </p:cBhvr>
                                      <p:to x="100000" y="100000"/>
                                    </p:animScale>
                                    <p:animScale>
                                      <p:cBhvr>
                                        <p:cTn id="19" dur="13">
                                          <p:stCondLst>
                                            <p:cond delay="904"/>
                                          </p:stCondLst>
                                        </p:cTn>
                                        <p:tgtEl>
                                          <p:spTgt spid="3"/>
                                        </p:tgtEl>
                                      </p:cBhvr>
                                      <p:to x="100000" y="95000"/>
                                    </p:animScale>
                                    <p:animScale>
                                      <p:cBhvr>
                                        <p:cTn id="20" dur="83" decel="50000">
                                          <p:stCondLst>
                                            <p:cond delay="917"/>
                                          </p:stCondLst>
                                        </p:cTn>
                                        <p:tgtEl>
                                          <p:spTgt spid="3"/>
                                        </p:tgtEl>
                                      </p:cBhvr>
                                      <p:to x="100000" y="100000"/>
                                    </p:animScale>
                                  </p:childTnLst>
                                </p:cTn>
                              </p:par>
                            </p:childTnLst>
                          </p:cTn>
                        </p:par>
                        <p:par>
                          <p:cTn id="21" fill="hold">
                            <p:stCondLst>
                              <p:cond delay="1000"/>
                            </p:stCondLst>
                            <p:childTnLst>
                              <p:par>
                                <p:cTn id="22" presetID="26" presetClass="entr" presetSubtype="0" fill="hold" grpId="0" nodeType="after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wipe(down)">
                                      <p:cBhvr>
                                        <p:cTn id="24" dur="290">
                                          <p:stCondLst>
                                            <p:cond delay="0"/>
                                          </p:stCondLst>
                                        </p:cTn>
                                        <p:tgtEl>
                                          <p:spTgt spid="4"/>
                                        </p:tgtEl>
                                      </p:cBhvr>
                                    </p:animEffect>
                                    <p:anim calcmode="lin" valueType="num">
                                      <p:cBhvr>
                                        <p:cTn id="25" dur="911"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26" dur="332"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27" dur="332" tmFilter="0, 0; 0.125,0.2665; 0.25,0.4; 0.375,0.465; 0.5,0.5;  0.625,0.535; 0.75,0.6; 0.875,0.7335; 1,1">
                                          <p:stCondLst>
                                            <p:cond delay="332"/>
                                          </p:stCondLst>
                                        </p:cTn>
                                        <p:tgtEl>
                                          <p:spTgt spid="4"/>
                                        </p:tgtEl>
                                        <p:attrNameLst>
                                          <p:attrName>ppt_y</p:attrName>
                                        </p:attrNameLst>
                                      </p:cBhvr>
                                      <p:tavLst>
                                        <p:tav tm="0" fmla="#ppt_y-sin(pi*$)/9">
                                          <p:val>
                                            <p:fltVal val="0"/>
                                          </p:val>
                                        </p:tav>
                                        <p:tav tm="100000">
                                          <p:val>
                                            <p:fltVal val="1"/>
                                          </p:val>
                                        </p:tav>
                                      </p:tavLst>
                                    </p:anim>
                                    <p:anim calcmode="lin" valueType="num">
                                      <p:cBhvr>
                                        <p:cTn id="28" dur="166" tmFilter="0, 0; 0.125,0.2665; 0.25,0.4; 0.375,0.465; 0.5,0.5;  0.625,0.535; 0.75,0.6; 0.875,0.7335; 1,1">
                                          <p:stCondLst>
                                            <p:cond delay="662"/>
                                          </p:stCondLst>
                                        </p:cTn>
                                        <p:tgtEl>
                                          <p:spTgt spid="4"/>
                                        </p:tgtEl>
                                        <p:attrNameLst>
                                          <p:attrName>ppt_y</p:attrName>
                                        </p:attrNameLst>
                                      </p:cBhvr>
                                      <p:tavLst>
                                        <p:tav tm="0" fmla="#ppt_y-sin(pi*$)/27">
                                          <p:val>
                                            <p:fltVal val="0"/>
                                          </p:val>
                                        </p:tav>
                                        <p:tav tm="100000">
                                          <p:val>
                                            <p:fltVal val="1"/>
                                          </p:val>
                                        </p:tav>
                                      </p:tavLst>
                                    </p:anim>
                                    <p:anim calcmode="lin" valueType="num">
                                      <p:cBhvr>
                                        <p:cTn id="29" dur="82" tmFilter="0, 0; 0.125,0.2665; 0.25,0.4; 0.375,0.465; 0.5,0.5;  0.625,0.535; 0.75,0.6; 0.875,0.7335; 1,1">
                                          <p:stCondLst>
                                            <p:cond delay="828"/>
                                          </p:stCondLst>
                                        </p:cTn>
                                        <p:tgtEl>
                                          <p:spTgt spid="4"/>
                                        </p:tgtEl>
                                        <p:attrNameLst>
                                          <p:attrName>ppt_y</p:attrName>
                                        </p:attrNameLst>
                                      </p:cBhvr>
                                      <p:tavLst>
                                        <p:tav tm="0" fmla="#ppt_y-sin(pi*$)/81">
                                          <p:val>
                                            <p:fltVal val="0"/>
                                          </p:val>
                                        </p:tav>
                                        <p:tav tm="100000">
                                          <p:val>
                                            <p:fltVal val="1"/>
                                          </p:val>
                                        </p:tav>
                                      </p:tavLst>
                                    </p:anim>
                                    <p:animScale>
                                      <p:cBhvr>
                                        <p:cTn id="30" dur="13">
                                          <p:stCondLst>
                                            <p:cond delay="325"/>
                                          </p:stCondLst>
                                        </p:cTn>
                                        <p:tgtEl>
                                          <p:spTgt spid="4"/>
                                        </p:tgtEl>
                                      </p:cBhvr>
                                      <p:to x="100000" y="60000"/>
                                    </p:animScale>
                                    <p:animScale>
                                      <p:cBhvr>
                                        <p:cTn id="31" dur="83" decel="50000">
                                          <p:stCondLst>
                                            <p:cond delay="338"/>
                                          </p:stCondLst>
                                        </p:cTn>
                                        <p:tgtEl>
                                          <p:spTgt spid="4"/>
                                        </p:tgtEl>
                                      </p:cBhvr>
                                      <p:to x="100000" y="100000"/>
                                    </p:animScale>
                                    <p:animScale>
                                      <p:cBhvr>
                                        <p:cTn id="32" dur="13">
                                          <p:stCondLst>
                                            <p:cond delay="656"/>
                                          </p:stCondLst>
                                        </p:cTn>
                                        <p:tgtEl>
                                          <p:spTgt spid="4"/>
                                        </p:tgtEl>
                                      </p:cBhvr>
                                      <p:to x="100000" y="80000"/>
                                    </p:animScale>
                                    <p:animScale>
                                      <p:cBhvr>
                                        <p:cTn id="33" dur="83" decel="50000">
                                          <p:stCondLst>
                                            <p:cond delay="669"/>
                                          </p:stCondLst>
                                        </p:cTn>
                                        <p:tgtEl>
                                          <p:spTgt spid="4"/>
                                        </p:tgtEl>
                                      </p:cBhvr>
                                      <p:to x="100000" y="100000"/>
                                    </p:animScale>
                                    <p:animScale>
                                      <p:cBhvr>
                                        <p:cTn id="34" dur="13">
                                          <p:stCondLst>
                                            <p:cond delay="821"/>
                                          </p:stCondLst>
                                        </p:cTn>
                                        <p:tgtEl>
                                          <p:spTgt spid="4"/>
                                        </p:tgtEl>
                                      </p:cBhvr>
                                      <p:to x="100000" y="90000"/>
                                    </p:animScale>
                                    <p:animScale>
                                      <p:cBhvr>
                                        <p:cTn id="35" dur="83" decel="50000">
                                          <p:stCondLst>
                                            <p:cond delay="834"/>
                                          </p:stCondLst>
                                        </p:cTn>
                                        <p:tgtEl>
                                          <p:spTgt spid="4"/>
                                        </p:tgtEl>
                                      </p:cBhvr>
                                      <p:to x="100000" y="100000"/>
                                    </p:animScale>
                                    <p:animScale>
                                      <p:cBhvr>
                                        <p:cTn id="36" dur="13">
                                          <p:stCondLst>
                                            <p:cond delay="904"/>
                                          </p:stCondLst>
                                        </p:cTn>
                                        <p:tgtEl>
                                          <p:spTgt spid="4"/>
                                        </p:tgtEl>
                                      </p:cBhvr>
                                      <p:to x="100000" y="95000"/>
                                    </p:animScale>
                                    <p:animScale>
                                      <p:cBhvr>
                                        <p:cTn id="37" dur="83" decel="50000">
                                          <p:stCondLst>
                                            <p:cond delay="917"/>
                                          </p:stCondLst>
                                        </p:cTn>
                                        <p:tgtEl>
                                          <p:spTgt spid="4"/>
                                        </p:tgtEl>
                                      </p:cBhvr>
                                      <p:to x="100000" y="100000"/>
                                    </p:animScale>
                                  </p:childTnLst>
                                </p:cTn>
                              </p:par>
                            </p:childTnLst>
                          </p:cTn>
                        </p:par>
                        <p:par>
                          <p:cTn id="38" fill="hold">
                            <p:stCondLst>
                              <p:cond delay="2000"/>
                            </p:stCondLst>
                            <p:childTnLst>
                              <p:par>
                                <p:cTn id="39" presetID="26" presetClass="entr" presetSubtype="0" fill="hold" grpId="0" nodeType="afterEffect">
                                  <p:stCondLst>
                                    <p:cond delay="0"/>
                                  </p:stCondLst>
                                  <p:childTnLst>
                                    <p:set>
                                      <p:cBhvr>
                                        <p:cTn id="40" dur="1" fill="hold">
                                          <p:stCondLst>
                                            <p:cond delay="0"/>
                                          </p:stCondLst>
                                        </p:cTn>
                                        <p:tgtEl>
                                          <p:spTgt spid="6"/>
                                        </p:tgtEl>
                                        <p:attrNameLst>
                                          <p:attrName>style.visibility</p:attrName>
                                        </p:attrNameLst>
                                      </p:cBhvr>
                                      <p:to>
                                        <p:strVal val="visible"/>
                                      </p:to>
                                    </p:set>
                                    <p:animEffect transition="in" filter="wipe(down)">
                                      <p:cBhvr>
                                        <p:cTn id="41" dur="290">
                                          <p:stCondLst>
                                            <p:cond delay="0"/>
                                          </p:stCondLst>
                                        </p:cTn>
                                        <p:tgtEl>
                                          <p:spTgt spid="6"/>
                                        </p:tgtEl>
                                      </p:cBhvr>
                                    </p:animEffect>
                                    <p:anim calcmode="lin" valueType="num">
                                      <p:cBhvr>
                                        <p:cTn id="42" dur="911"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43" dur="332"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44" dur="332" tmFilter="0, 0; 0.125,0.2665; 0.25,0.4; 0.375,0.465; 0.5,0.5;  0.625,0.535; 0.75,0.6; 0.875,0.7335; 1,1">
                                          <p:stCondLst>
                                            <p:cond delay="332"/>
                                          </p:stCondLst>
                                        </p:cTn>
                                        <p:tgtEl>
                                          <p:spTgt spid="6"/>
                                        </p:tgtEl>
                                        <p:attrNameLst>
                                          <p:attrName>ppt_y</p:attrName>
                                        </p:attrNameLst>
                                      </p:cBhvr>
                                      <p:tavLst>
                                        <p:tav tm="0" fmla="#ppt_y-sin(pi*$)/9">
                                          <p:val>
                                            <p:fltVal val="0"/>
                                          </p:val>
                                        </p:tav>
                                        <p:tav tm="100000">
                                          <p:val>
                                            <p:fltVal val="1"/>
                                          </p:val>
                                        </p:tav>
                                      </p:tavLst>
                                    </p:anim>
                                    <p:anim calcmode="lin" valueType="num">
                                      <p:cBhvr>
                                        <p:cTn id="45" dur="166" tmFilter="0, 0; 0.125,0.2665; 0.25,0.4; 0.375,0.465; 0.5,0.5;  0.625,0.535; 0.75,0.6; 0.875,0.7335; 1,1">
                                          <p:stCondLst>
                                            <p:cond delay="662"/>
                                          </p:stCondLst>
                                        </p:cTn>
                                        <p:tgtEl>
                                          <p:spTgt spid="6"/>
                                        </p:tgtEl>
                                        <p:attrNameLst>
                                          <p:attrName>ppt_y</p:attrName>
                                        </p:attrNameLst>
                                      </p:cBhvr>
                                      <p:tavLst>
                                        <p:tav tm="0" fmla="#ppt_y-sin(pi*$)/27">
                                          <p:val>
                                            <p:fltVal val="0"/>
                                          </p:val>
                                        </p:tav>
                                        <p:tav tm="100000">
                                          <p:val>
                                            <p:fltVal val="1"/>
                                          </p:val>
                                        </p:tav>
                                      </p:tavLst>
                                    </p:anim>
                                    <p:anim calcmode="lin" valueType="num">
                                      <p:cBhvr>
                                        <p:cTn id="46" dur="82" tmFilter="0, 0; 0.125,0.2665; 0.25,0.4; 0.375,0.465; 0.5,0.5;  0.625,0.535; 0.75,0.6; 0.875,0.7335; 1,1">
                                          <p:stCondLst>
                                            <p:cond delay="828"/>
                                          </p:stCondLst>
                                        </p:cTn>
                                        <p:tgtEl>
                                          <p:spTgt spid="6"/>
                                        </p:tgtEl>
                                        <p:attrNameLst>
                                          <p:attrName>ppt_y</p:attrName>
                                        </p:attrNameLst>
                                      </p:cBhvr>
                                      <p:tavLst>
                                        <p:tav tm="0" fmla="#ppt_y-sin(pi*$)/81">
                                          <p:val>
                                            <p:fltVal val="0"/>
                                          </p:val>
                                        </p:tav>
                                        <p:tav tm="100000">
                                          <p:val>
                                            <p:fltVal val="1"/>
                                          </p:val>
                                        </p:tav>
                                      </p:tavLst>
                                    </p:anim>
                                    <p:animScale>
                                      <p:cBhvr>
                                        <p:cTn id="47" dur="13">
                                          <p:stCondLst>
                                            <p:cond delay="325"/>
                                          </p:stCondLst>
                                        </p:cTn>
                                        <p:tgtEl>
                                          <p:spTgt spid="6"/>
                                        </p:tgtEl>
                                      </p:cBhvr>
                                      <p:to x="100000" y="60000"/>
                                    </p:animScale>
                                    <p:animScale>
                                      <p:cBhvr>
                                        <p:cTn id="48" dur="83" decel="50000">
                                          <p:stCondLst>
                                            <p:cond delay="338"/>
                                          </p:stCondLst>
                                        </p:cTn>
                                        <p:tgtEl>
                                          <p:spTgt spid="6"/>
                                        </p:tgtEl>
                                      </p:cBhvr>
                                      <p:to x="100000" y="100000"/>
                                    </p:animScale>
                                    <p:animScale>
                                      <p:cBhvr>
                                        <p:cTn id="49" dur="13">
                                          <p:stCondLst>
                                            <p:cond delay="656"/>
                                          </p:stCondLst>
                                        </p:cTn>
                                        <p:tgtEl>
                                          <p:spTgt spid="6"/>
                                        </p:tgtEl>
                                      </p:cBhvr>
                                      <p:to x="100000" y="80000"/>
                                    </p:animScale>
                                    <p:animScale>
                                      <p:cBhvr>
                                        <p:cTn id="50" dur="83" decel="50000">
                                          <p:stCondLst>
                                            <p:cond delay="669"/>
                                          </p:stCondLst>
                                        </p:cTn>
                                        <p:tgtEl>
                                          <p:spTgt spid="6"/>
                                        </p:tgtEl>
                                      </p:cBhvr>
                                      <p:to x="100000" y="100000"/>
                                    </p:animScale>
                                    <p:animScale>
                                      <p:cBhvr>
                                        <p:cTn id="51" dur="13">
                                          <p:stCondLst>
                                            <p:cond delay="821"/>
                                          </p:stCondLst>
                                        </p:cTn>
                                        <p:tgtEl>
                                          <p:spTgt spid="6"/>
                                        </p:tgtEl>
                                      </p:cBhvr>
                                      <p:to x="100000" y="90000"/>
                                    </p:animScale>
                                    <p:animScale>
                                      <p:cBhvr>
                                        <p:cTn id="52" dur="83" decel="50000">
                                          <p:stCondLst>
                                            <p:cond delay="834"/>
                                          </p:stCondLst>
                                        </p:cTn>
                                        <p:tgtEl>
                                          <p:spTgt spid="6"/>
                                        </p:tgtEl>
                                      </p:cBhvr>
                                      <p:to x="100000" y="100000"/>
                                    </p:animScale>
                                    <p:animScale>
                                      <p:cBhvr>
                                        <p:cTn id="53" dur="13">
                                          <p:stCondLst>
                                            <p:cond delay="904"/>
                                          </p:stCondLst>
                                        </p:cTn>
                                        <p:tgtEl>
                                          <p:spTgt spid="6"/>
                                        </p:tgtEl>
                                      </p:cBhvr>
                                      <p:to x="100000" y="95000"/>
                                    </p:animScale>
                                    <p:animScale>
                                      <p:cBhvr>
                                        <p:cTn id="54" dur="83" decel="50000">
                                          <p:stCondLst>
                                            <p:cond delay="917"/>
                                          </p:stCondLst>
                                        </p:cTn>
                                        <p:tgtEl>
                                          <p:spTgt spid="6"/>
                                        </p:tgtEl>
                                      </p:cBhvr>
                                      <p:to x="100000" y="100000"/>
                                    </p:animScale>
                                  </p:childTnLst>
                                </p:cTn>
                              </p:par>
                            </p:childTnLst>
                          </p:cTn>
                        </p:par>
                        <p:par>
                          <p:cTn id="55" fill="hold">
                            <p:stCondLst>
                              <p:cond delay="3000"/>
                            </p:stCondLst>
                            <p:childTnLst>
                              <p:par>
                                <p:cTn id="56" presetID="26" presetClass="entr" presetSubtype="0" fill="hold" grpId="0" nodeType="afterEffect">
                                  <p:stCondLst>
                                    <p:cond delay="0"/>
                                  </p:stCondLst>
                                  <p:childTnLst>
                                    <p:set>
                                      <p:cBhvr>
                                        <p:cTn id="57" dur="1" fill="hold">
                                          <p:stCondLst>
                                            <p:cond delay="0"/>
                                          </p:stCondLst>
                                        </p:cTn>
                                        <p:tgtEl>
                                          <p:spTgt spid="7"/>
                                        </p:tgtEl>
                                        <p:attrNameLst>
                                          <p:attrName>style.visibility</p:attrName>
                                        </p:attrNameLst>
                                      </p:cBhvr>
                                      <p:to>
                                        <p:strVal val="visible"/>
                                      </p:to>
                                    </p:set>
                                    <p:animEffect transition="in" filter="wipe(down)">
                                      <p:cBhvr>
                                        <p:cTn id="58" dur="290">
                                          <p:stCondLst>
                                            <p:cond delay="0"/>
                                          </p:stCondLst>
                                        </p:cTn>
                                        <p:tgtEl>
                                          <p:spTgt spid="7"/>
                                        </p:tgtEl>
                                      </p:cBhvr>
                                    </p:animEffect>
                                    <p:anim calcmode="lin" valueType="num">
                                      <p:cBhvr>
                                        <p:cTn id="59" dur="911"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60" dur="332"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61" dur="332" tmFilter="0, 0; 0.125,0.2665; 0.25,0.4; 0.375,0.465; 0.5,0.5;  0.625,0.535; 0.75,0.6; 0.875,0.7335; 1,1">
                                          <p:stCondLst>
                                            <p:cond delay="332"/>
                                          </p:stCondLst>
                                        </p:cTn>
                                        <p:tgtEl>
                                          <p:spTgt spid="7"/>
                                        </p:tgtEl>
                                        <p:attrNameLst>
                                          <p:attrName>ppt_y</p:attrName>
                                        </p:attrNameLst>
                                      </p:cBhvr>
                                      <p:tavLst>
                                        <p:tav tm="0" fmla="#ppt_y-sin(pi*$)/9">
                                          <p:val>
                                            <p:fltVal val="0"/>
                                          </p:val>
                                        </p:tav>
                                        <p:tav tm="100000">
                                          <p:val>
                                            <p:fltVal val="1"/>
                                          </p:val>
                                        </p:tav>
                                      </p:tavLst>
                                    </p:anim>
                                    <p:anim calcmode="lin" valueType="num">
                                      <p:cBhvr>
                                        <p:cTn id="62" dur="166" tmFilter="0, 0; 0.125,0.2665; 0.25,0.4; 0.375,0.465; 0.5,0.5;  0.625,0.535; 0.75,0.6; 0.875,0.7335; 1,1">
                                          <p:stCondLst>
                                            <p:cond delay="662"/>
                                          </p:stCondLst>
                                        </p:cTn>
                                        <p:tgtEl>
                                          <p:spTgt spid="7"/>
                                        </p:tgtEl>
                                        <p:attrNameLst>
                                          <p:attrName>ppt_y</p:attrName>
                                        </p:attrNameLst>
                                      </p:cBhvr>
                                      <p:tavLst>
                                        <p:tav tm="0" fmla="#ppt_y-sin(pi*$)/27">
                                          <p:val>
                                            <p:fltVal val="0"/>
                                          </p:val>
                                        </p:tav>
                                        <p:tav tm="100000">
                                          <p:val>
                                            <p:fltVal val="1"/>
                                          </p:val>
                                        </p:tav>
                                      </p:tavLst>
                                    </p:anim>
                                    <p:anim calcmode="lin" valueType="num">
                                      <p:cBhvr>
                                        <p:cTn id="63" dur="82" tmFilter="0, 0; 0.125,0.2665; 0.25,0.4; 0.375,0.465; 0.5,0.5;  0.625,0.535; 0.75,0.6; 0.875,0.7335; 1,1">
                                          <p:stCondLst>
                                            <p:cond delay="828"/>
                                          </p:stCondLst>
                                        </p:cTn>
                                        <p:tgtEl>
                                          <p:spTgt spid="7"/>
                                        </p:tgtEl>
                                        <p:attrNameLst>
                                          <p:attrName>ppt_y</p:attrName>
                                        </p:attrNameLst>
                                      </p:cBhvr>
                                      <p:tavLst>
                                        <p:tav tm="0" fmla="#ppt_y-sin(pi*$)/81">
                                          <p:val>
                                            <p:fltVal val="0"/>
                                          </p:val>
                                        </p:tav>
                                        <p:tav tm="100000">
                                          <p:val>
                                            <p:fltVal val="1"/>
                                          </p:val>
                                        </p:tav>
                                      </p:tavLst>
                                    </p:anim>
                                    <p:animScale>
                                      <p:cBhvr>
                                        <p:cTn id="64" dur="13">
                                          <p:stCondLst>
                                            <p:cond delay="325"/>
                                          </p:stCondLst>
                                        </p:cTn>
                                        <p:tgtEl>
                                          <p:spTgt spid="7"/>
                                        </p:tgtEl>
                                      </p:cBhvr>
                                      <p:to x="100000" y="60000"/>
                                    </p:animScale>
                                    <p:animScale>
                                      <p:cBhvr>
                                        <p:cTn id="65" dur="83" decel="50000">
                                          <p:stCondLst>
                                            <p:cond delay="338"/>
                                          </p:stCondLst>
                                        </p:cTn>
                                        <p:tgtEl>
                                          <p:spTgt spid="7"/>
                                        </p:tgtEl>
                                      </p:cBhvr>
                                      <p:to x="100000" y="100000"/>
                                    </p:animScale>
                                    <p:animScale>
                                      <p:cBhvr>
                                        <p:cTn id="66" dur="13">
                                          <p:stCondLst>
                                            <p:cond delay="656"/>
                                          </p:stCondLst>
                                        </p:cTn>
                                        <p:tgtEl>
                                          <p:spTgt spid="7"/>
                                        </p:tgtEl>
                                      </p:cBhvr>
                                      <p:to x="100000" y="80000"/>
                                    </p:animScale>
                                    <p:animScale>
                                      <p:cBhvr>
                                        <p:cTn id="67" dur="83" decel="50000">
                                          <p:stCondLst>
                                            <p:cond delay="669"/>
                                          </p:stCondLst>
                                        </p:cTn>
                                        <p:tgtEl>
                                          <p:spTgt spid="7"/>
                                        </p:tgtEl>
                                      </p:cBhvr>
                                      <p:to x="100000" y="100000"/>
                                    </p:animScale>
                                    <p:animScale>
                                      <p:cBhvr>
                                        <p:cTn id="68" dur="13">
                                          <p:stCondLst>
                                            <p:cond delay="821"/>
                                          </p:stCondLst>
                                        </p:cTn>
                                        <p:tgtEl>
                                          <p:spTgt spid="7"/>
                                        </p:tgtEl>
                                      </p:cBhvr>
                                      <p:to x="100000" y="90000"/>
                                    </p:animScale>
                                    <p:animScale>
                                      <p:cBhvr>
                                        <p:cTn id="69" dur="83" decel="50000">
                                          <p:stCondLst>
                                            <p:cond delay="834"/>
                                          </p:stCondLst>
                                        </p:cTn>
                                        <p:tgtEl>
                                          <p:spTgt spid="7"/>
                                        </p:tgtEl>
                                      </p:cBhvr>
                                      <p:to x="100000" y="100000"/>
                                    </p:animScale>
                                    <p:animScale>
                                      <p:cBhvr>
                                        <p:cTn id="70" dur="13">
                                          <p:stCondLst>
                                            <p:cond delay="904"/>
                                          </p:stCondLst>
                                        </p:cTn>
                                        <p:tgtEl>
                                          <p:spTgt spid="7"/>
                                        </p:tgtEl>
                                      </p:cBhvr>
                                      <p:to x="100000" y="95000"/>
                                    </p:animScale>
                                    <p:animScale>
                                      <p:cBhvr>
                                        <p:cTn id="71" dur="83" decel="50000">
                                          <p:stCondLst>
                                            <p:cond delay="917"/>
                                          </p:stCondLst>
                                        </p:cTn>
                                        <p:tgtEl>
                                          <p:spTgt spid="7"/>
                                        </p:tgtEl>
                                      </p:cBhvr>
                                      <p:to x="100000" y="100000"/>
                                    </p:animScale>
                                  </p:childTnLst>
                                </p:cTn>
                              </p:par>
                            </p:childTnLst>
                          </p:cTn>
                        </p:par>
                        <p:par>
                          <p:cTn id="72" fill="hold">
                            <p:stCondLst>
                              <p:cond delay="4000"/>
                            </p:stCondLst>
                            <p:childTnLst>
                              <p:par>
                                <p:cTn id="73" presetID="26" presetClass="entr" presetSubtype="0" fill="hold" grpId="0" nodeType="afterEffect">
                                  <p:stCondLst>
                                    <p:cond delay="0"/>
                                  </p:stCondLst>
                                  <p:childTnLst>
                                    <p:set>
                                      <p:cBhvr>
                                        <p:cTn id="74" dur="1" fill="hold">
                                          <p:stCondLst>
                                            <p:cond delay="0"/>
                                          </p:stCondLst>
                                        </p:cTn>
                                        <p:tgtEl>
                                          <p:spTgt spid="5"/>
                                        </p:tgtEl>
                                        <p:attrNameLst>
                                          <p:attrName>style.visibility</p:attrName>
                                        </p:attrNameLst>
                                      </p:cBhvr>
                                      <p:to>
                                        <p:strVal val="visible"/>
                                      </p:to>
                                    </p:set>
                                    <p:animEffect transition="in" filter="wipe(down)">
                                      <p:cBhvr>
                                        <p:cTn id="75" dur="290">
                                          <p:stCondLst>
                                            <p:cond delay="0"/>
                                          </p:stCondLst>
                                        </p:cTn>
                                        <p:tgtEl>
                                          <p:spTgt spid="5"/>
                                        </p:tgtEl>
                                      </p:cBhvr>
                                    </p:animEffect>
                                    <p:anim calcmode="lin" valueType="num">
                                      <p:cBhvr>
                                        <p:cTn id="76" dur="911"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77" dur="332"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78" dur="332" tmFilter="0, 0; 0.125,0.2665; 0.25,0.4; 0.375,0.465; 0.5,0.5;  0.625,0.535; 0.75,0.6; 0.875,0.7335; 1,1">
                                          <p:stCondLst>
                                            <p:cond delay="332"/>
                                          </p:stCondLst>
                                        </p:cTn>
                                        <p:tgtEl>
                                          <p:spTgt spid="5"/>
                                        </p:tgtEl>
                                        <p:attrNameLst>
                                          <p:attrName>ppt_y</p:attrName>
                                        </p:attrNameLst>
                                      </p:cBhvr>
                                      <p:tavLst>
                                        <p:tav tm="0" fmla="#ppt_y-sin(pi*$)/9">
                                          <p:val>
                                            <p:fltVal val="0"/>
                                          </p:val>
                                        </p:tav>
                                        <p:tav tm="100000">
                                          <p:val>
                                            <p:fltVal val="1"/>
                                          </p:val>
                                        </p:tav>
                                      </p:tavLst>
                                    </p:anim>
                                    <p:anim calcmode="lin" valueType="num">
                                      <p:cBhvr>
                                        <p:cTn id="79" dur="166" tmFilter="0, 0; 0.125,0.2665; 0.25,0.4; 0.375,0.465; 0.5,0.5;  0.625,0.535; 0.75,0.6; 0.875,0.7335; 1,1">
                                          <p:stCondLst>
                                            <p:cond delay="662"/>
                                          </p:stCondLst>
                                        </p:cTn>
                                        <p:tgtEl>
                                          <p:spTgt spid="5"/>
                                        </p:tgtEl>
                                        <p:attrNameLst>
                                          <p:attrName>ppt_y</p:attrName>
                                        </p:attrNameLst>
                                      </p:cBhvr>
                                      <p:tavLst>
                                        <p:tav tm="0" fmla="#ppt_y-sin(pi*$)/27">
                                          <p:val>
                                            <p:fltVal val="0"/>
                                          </p:val>
                                        </p:tav>
                                        <p:tav tm="100000">
                                          <p:val>
                                            <p:fltVal val="1"/>
                                          </p:val>
                                        </p:tav>
                                      </p:tavLst>
                                    </p:anim>
                                    <p:anim calcmode="lin" valueType="num">
                                      <p:cBhvr>
                                        <p:cTn id="80" dur="82" tmFilter="0, 0; 0.125,0.2665; 0.25,0.4; 0.375,0.465; 0.5,0.5;  0.625,0.535; 0.75,0.6; 0.875,0.7335; 1,1">
                                          <p:stCondLst>
                                            <p:cond delay="828"/>
                                          </p:stCondLst>
                                        </p:cTn>
                                        <p:tgtEl>
                                          <p:spTgt spid="5"/>
                                        </p:tgtEl>
                                        <p:attrNameLst>
                                          <p:attrName>ppt_y</p:attrName>
                                        </p:attrNameLst>
                                      </p:cBhvr>
                                      <p:tavLst>
                                        <p:tav tm="0" fmla="#ppt_y-sin(pi*$)/81">
                                          <p:val>
                                            <p:fltVal val="0"/>
                                          </p:val>
                                        </p:tav>
                                        <p:tav tm="100000">
                                          <p:val>
                                            <p:fltVal val="1"/>
                                          </p:val>
                                        </p:tav>
                                      </p:tavLst>
                                    </p:anim>
                                    <p:animScale>
                                      <p:cBhvr>
                                        <p:cTn id="81" dur="13">
                                          <p:stCondLst>
                                            <p:cond delay="325"/>
                                          </p:stCondLst>
                                        </p:cTn>
                                        <p:tgtEl>
                                          <p:spTgt spid="5"/>
                                        </p:tgtEl>
                                      </p:cBhvr>
                                      <p:to x="100000" y="60000"/>
                                    </p:animScale>
                                    <p:animScale>
                                      <p:cBhvr>
                                        <p:cTn id="82" dur="83" decel="50000">
                                          <p:stCondLst>
                                            <p:cond delay="338"/>
                                          </p:stCondLst>
                                        </p:cTn>
                                        <p:tgtEl>
                                          <p:spTgt spid="5"/>
                                        </p:tgtEl>
                                      </p:cBhvr>
                                      <p:to x="100000" y="100000"/>
                                    </p:animScale>
                                    <p:animScale>
                                      <p:cBhvr>
                                        <p:cTn id="83" dur="13">
                                          <p:stCondLst>
                                            <p:cond delay="656"/>
                                          </p:stCondLst>
                                        </p:cTn>
                                        <p:tgtEl>
                                          <p:spTgt spid="5"/>
                                        </p:tgtEl>
                                      </p:cBhvr>
                                      <p:to x="100000" y="80000"/>
                                    </p:animScale>
                                    <p:animScale>
                                      <p:cBhvr>
                                        <p:cTn id="84" dur="83" decel="50000">
                                          <p:stCondLst>
                                            <p:cond delay="669"/>
                                          </p:stCondLst>
                                        </p:cTn>
                                        <p:tgtEl>
                                          <p:spTgt spid="5"/>
                                        </p:tgtEl>
                                      </p:cBhvr>
                                      <p:to x="100000" y="100000"/>
                                    </p:animScale>
                                    <p:animScale>
                                      <p:cBhvr>
                                        <p:cTn id="85" dur="13">
                                          <p:stCondLst>
                                            <p:cond delay="821"/>
                                          </p:stCondLst>
                                        </p:cTn>
                                        <p:tgtEl>
                                          <p:spTgt spid="5"/>
                                        </p:tgtEl>
                                      </p:cBhvr>
                                      <p:to x="100000" y="90000"/>
                                    </p:animScale>
                                    <p:animScale>
                                      <p:cBhvr>
                                        <p:cTn id="86" dur="83" decel="50000">
                                          <p:stCondLst>
                                            <p:cond delay="834"/>
                                          </p:stCondLst>
                                        </p:cTn>
                                        <p:tgtEl>
                                          <p:spTgt spid="5"/>
                                        </p:tgtEl>
                                      </p:cBhvr>
                                      <p:to x="100000" y="100000"/>
                                    </p:animScale>
                                    <p:animScale>
                                      <p:cBhvr>
                                        <p:cTn id="87" dur="13">
                                          <p:stCondLst>
                                            <p:cond delay="904"/>
                                          </p:stCondLst>
                                        </p:cTn>
                                        <p:tgtEl>
                                          <p:spTgt spid="5"/>
                                        </p:tgtEl>
                                      </p:cBhvr>
                                      <p:to x="100000" y="95000"/>
                                    </p:animScale>
                                    <p:animScale>
                                      <p:cBhvr>
                                        <p:cTn id="88" dur="83" decel="50000">
                                          <p:stCondLst>
                                            <p:cond delay="917"/>
                                          </p:stCondLst>
                                        </p:cTn>
                                        <p:tgtEl>
                                          <p:spTgt spid="5"/>
                                        </p:tgtEl>
                                      </p:cBhvr>
                                      <p:to x="100000" y="100000"/>
                                    </p:animScale>
                                  </p:childTnLst>
                                </p:cTn>
                              </p:par>
                            </p:childTnLst>
                          </p:cTn>
                        </p:par>
                        <p:par>
                          <p:cTn id="89" fill="hold">
                            <p:stCondLst>
                              <p:cond delay="5000"/>
                            </p:stCondLst>
                            <p:childTnLst>
                              <p:par>
                                <p:cTn id="90" presetID="26" presetClass="entr" presetSubtype="0" fill="hold" grpId="0" nodeType="afterEffect">
                                  <p:stCondLst>
                                    <p:cond delay="0"/>
                                  </p:stCondLst>
                                  <p:childTnLst>
                                    <p:set>
                                      <p:cBhvr>
                                        <p:cTn id="91" dur="1" fill="hold">
                                          <p:stCondLst>
                                            <p:cond delay="0"/>
                                          </p:stCondLst>
                                        </p:cTn>
                                        <p:tgtEl>
                                          <p:spTgt spid="8"/>
                                        </p:tgtEl>
                                        <p:attrNameLst>
                                          <p:attrName>style.visibility</p:attrName>
                                        </p:attrNameLst>
                                      </p:cBhvr>
                                      <p:to>
                                        <p:strVal val="visible"/>
                                      </p:to>
                                    </p:set>
                                    <p:animEffect transition="in" filter="wipe(down)">
                                      <p:cBhvr>
                                        <p:cTn id="92" dur="290">
                                          <p:stCondLst>
                                            <p:cond delay="0"/>
                                          </p:stCondLst>
                                        </p:cTn>
                                        <p:tgtEl>
                                          <p:spTgt spid="8"/>
                                        </p:tgtEl>
                                      </p:cBhvr>
                                    </p:animEffect>
                                    <p:anim calcmode="lin" valueType="num">
                                      <p:cBhvr>
                                        <p:cTn id="93" dur="911"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94" dur="332"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95" dur="332" tmFilter="0, 0; 0.125,0.2665; 0.25,0.4; 0.375,0.465; 0.5,0.5;  0.625,0.535; 0.75,0.6; 0.875,0.7335; 1,1">
                                          <p:stCondLst>
                                            <p:cond delay="332"/>
                                          </p:stCondLst>
                                        </p:cTn>
                                        <p:tgtEl>
                                          <p:spTgt spid="8"/>
                                        </p:tgtEl>
                                        <p:attrNameLst>
                                          <p:attrName>ppt_y</p:attrName>
                                        </p:attrNameLst>
                                      </p:cBhvr>
                                      <p:tavLst>
                                        <p:tav tm="0" fmla="#ppt_y-sin(pi*$)/9">
                                          <p:val>
                                            <p:fltVal val="0"/>
                                          </p:val>
                                        </p:tav>
                                        <p:tav tm="100000">
                                          <p:val>
                                            <p:fltVal val="1"/>
                                          </p:val>
                                        </p:tav>
                                      </p:tavLst>
                                    </p:anim>
                                    <p:anim calcmode="lin" valueType="num">
                                      <p:cBhvr>
                                        <p:cTn id="96" dur="166" tmFilter="0, 0; 0.125,0.2665; 0.25,0.4; 0.375,0.465; 0.5,0.5;  0.625,0.535; 0.75,0.6; 0.875,0.7335; 1,1">
                                          <p:stCondLst>
                                            <p:cond delay="662"/>
                                          </p:stCondLst>
                                        </p:cTn>
                                        <p:tgtEl>
                                          <p:spTgt spid="8"/>
                                        </p:tgtEl>
                                        <p:attrNameLst>
                                          <p:attrName>ppt_y</p:attrName>
                                        </p:attrNameLst>
                                      </p:cBhvr>
                                      <p:tavLst>
                                        <p:tav tm="0" fmla="#ppt_y-sin(pi*$)/27">
                                          <p:val>
                                            <p:fltVal val="0"/>
                                          </p:val>
                                        </p:tav>
                                        <p:tav tm="100000">
                                          <p:val>
                                            <p:fltVal val="1"/>
                                          </p:val>
                                        </p:tav>
                                      </p:tavLst>
                                    </p:anim>
                                    <p:anim calcmode="lin" valueType="num">
                                      <p:cBhvr>
                                        <p:cTn id="97" dur="82" tmFilter="0, 0; 0.125,0.2665; 0.25,0.4; 0.375,0.465; 0.5,0.5;  0.625,0.535; 0.75,0.6; 0.875,0.7335; 1,1">
                                          <p:stCondLst>
                                            <p:cond delay="828"/>
                                          </p:stCondLst>
                                        </p:cTn>
                                        <p:tgtEl>
                                          <p:spTgt spid="8"/>
                                        </p:tgtEl>
                                        <p:attrNameLst>
                                          <p:attrName>ppt_y</p:attrName>
                                        </p:attrNameLst>
                                      </p:cBhvr>
                                      <p:tavLst>
                                        <p:tav tm="0" fmla="#ppt_y-sin(pi*$)/81">
                                          <p:val>
                                            <p:fltVal val="0"/>
                                          </p:val>
                                        </p:tav>
                                        <p:tav tm="100000">
                                          <p:val>
                                            <p:fltVal val="1"/>
                                          </p:val>
                                        </p:tav>
                                      </p:tavLst>
                                    </p:anim>
                                    <p:animScale>
                                      <p:cBhvr>
                                        <p:cTn id="98" dur="13">
                                          <p:stCondLst>
                                            <p:cond delay="325"/>
                                          </p:stCondLst>
                                        </p:cTn>
                                        <p:tgtEl>
                                          <p:spTgt spid="8"/>
                                        </p:tgtEl>
                                      </p:cBhvr>
                                      <p:to x="100000" y="60000"/>
                                    </p:animScale>
                                    <p:animScale>
                                      <p:cBhvr>
                                        <p:cTn id="99" dur="83" decel="50000">
                                          <p:stCondLst>
                                            <p:cond delay="338"/>
                                          </p:stCondLst>
                                        </p:cTn>
                                        <p:tgtEl>
                                          <p:spTgt spid="8"/>
                                        </p:tgtEl>
                                      </p:cBhvr>
                                      <p:to x="100000" y="100000"/>
                                    </p:animScale>
                                    <p:animScale>
                                      <p:cBhvr>
                                        <p:cTn id="100" dur="13">
                                          <p:stCondLst>
                                            <p:cond delay="656"/>
                                          </p:stCondLst>
                                        </p:cTn>
                                        <p:tgtEl>
                                          <p:spTgt spid="8"/>
                                        </p:tgtEl>
                                      </p:cBhvr>
                                      <p:to x="100000" y="80000"/>
                                    </p:animScale>
                                    <p:animScale>
                                      <p:cBhvr>
                                        <p:cTn id="101" dur="83" decel="50000">
                                          <p:stCondLst>
                                            <p:cond delay="669"/>
                                          </p:stCondLst>
                                        </p:cTn>
                                        <p:tgtEl>
                                          <p:spTgt spid="8"/>
                                        </p:tgtEl>
                                      </p:cBhvr>
                                      <p:to x="100000" y="100000"/>
                                    </p:animScale>
                                    <p:animScale>
                                      <p:cBhvr>
                                        <p:cTn id="102" dur="13">
                                          <p:stCondLst>
                                            <p:cond delay="821"/>
                                          </p:stCondLst>
                                        </p:cTn>
                                        <p:tgtEl>
                                          <p:spTgt spid="8"/>
                                        </p:tgtEl>
                                      </p:cBhvr>
                                      <p:to x="100000" y="90000"/>
                                    </p:animScale>
                                    <p:animScale>
                                      <p:cBhvr>
                                        <p:cTn id="103" dur="83" decel="50000">
                                          <p:stCondLst>
                                            <p:cond delay="834"/>
                                          </p:stCondLst>
                                        </p:cTn>
                                        <p:tgtEl>
                                          <p:spTgt spid="8"/>
                                        </p:tgtEl>
                                      </p:cBhvr>
                                      <p:to x="100000" y="100000"/>
                                    </p:animScale>
                                    <p:animScale>
                                      <p:cBhvr>
                                        <p:cTn id="104" dur="13">
                                          <p:stCondLst>
                                            <p:cond delay="904"/>
                                          </p:stCondLst>
                                        </p:cTn>
                                        <p:tgtEl>
                                          <p:spTgt spid="8"/>
                                        </p:tgtEl>
                                      </p:cBhvr>
                                      <p:to x="100000" y="95000"/>
                                    </p:animScale>
                                    <p:animScale>
                                      <p:cBhvr>
                                        <p:cTn id="105" dur="83" decel="50000">
                                          <p:stCondLst>
                                            <p:cond delay="917"/>
                                          </p:stCondLst>
                                        </p:cTn>
                                        <p:tgtEl>
                                          <p:spTgt spid="8"/>
                                        </p:tgtEl>
                                      </p:cBhvr>
                                      <p:to x="100000" y="100000"/>
                                    </p:animScale>
                                  </p:childTnLst>
                                </p:cTn>
                              </p:par>
                            </p:childTnLst>
                          </p:cTn>
                        </p:par>
                      </p:childTnLst>
                    </p:cTn>
                  </p:par>
                  <p:par>
                    <p:cTn id="106" fill="hold">
                      <p:stCondLst>
                        <p:cond delay="indefinite"/>
                      </p:stCondLst>
                      <p:childTnLst>
                        <p:par>
                          <p:cTn id="107" fill="hold">
                            <p:stCondLst>
                              <p:cond delay="0"/>
                            </p:stCondLst>
                            <p:childTnLst>
                              <p:par>
                                <p:cTn id="108" presetID="26" presetClass="entr" presetSubtype="0" fill="hold" grpId="0" nodeType="clickEffect">
                                  <p:stCondLst>
                                    <p:cond delay="0"/>
                                  </p:stCondLst>
                                  <p:childTnLst>
                                    <p:set>
                                      <p:cBhvr>
                                        <p:cTn id="109" dur="1" fill="hold">
                                          <p:stCondLst>
                                            <p:cond delay="0"/>
                                          </p:stCondLst>
                                        </p:cTn>
                                        <p:tgtEl>
                                          <p:spTgt spid="12"/>
                                        </p:tgtEl>
                                        <p:attrNameLst>
                                          <p:attrName>style.visibility</p:attrName>
                                        </p:attrNameLst>
                                      </p:cBhvr>
                                      <p:to>
                                        <p:strVal val="visible"/>
                                      </p:to>
                                    </p:set>
                                    <p:animEffect transition="in" filter="wipe(down)">
                                      <p:cBhvr>
                                        <p:cTn id="110" dur="290">
                                          <p:stCondLst>
                                            <p:cond delay="0"/>
                                          </p:stCondLst>
                                        </p:cTn>
                                        <p:tgtEl>
                                          <p:spTgt spid="12"/>
                                        </p:tgtEl>
                                      </p:cBhvr>
                                    </p:animEffect>
                                    <p:anim calcmode="lin" valueType="num">
                                      <p:cBhvr>
                                        <p:cTn id="111" dur="911"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112" dur="332"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113" dur="332" tmFilter="0, 0; 0.125,0.2665; 0.25,0.4; 0.375,0.465; 0.5,0.5;  0.625,0.535; 0.75,0.6; 0.875,0.7335; 1,1">
                                          <p:stCondLst>
                                            <p:cond delay="332"/>
                                          </p:stCondLst>
                                        </p:cTn>
                                        <p:tgtEl>
                                          <p:spTgt spid="12"/>
                                        </p:tgtEl>
                                        <p:attrNameLst>
                                          <p:attrName>ppt_y</p:attrName>
                                        </p:attrNameLst>
                                      </p:cBhvr>
                                      <p:tavLst>
                                        <p:tav tm="0" fmla="#ppt_y-sin(pi*$)/9">
                                          <p:val>
                                            <p:fltVal val="0"/>
                                          </p:val>
                                        </p:tav>
                                        <p:tav tm="100000">
                                          <p:val>
                                            <p:fltVal val="1"/>
                                          </p:val>
                                        </p:tav>
                                      </p:tavLst>
                                    </p:anim>
                                    <p:anim calcmode="lin" valueType="num">
                                      <p:cBhvr>
                                        <p:cTn id="114" dur="166" tmFilter="0, 0; 0.125,0.2665; 0.25,0.4; 0.375,0.465; 0.5,0.5;  0.625,0.535; 0.75,0.6; 0.875,0.7335; 1,1">
                                          <p:stCondLst>
                                            <p:cond delay="662"/>
                                          </p:stCondLst>
                                        </p:cTn>
                                        <p:tgtEl>
                                          <p:spTgt spid="12"/>
                                        </p:tgtEl>
                                        <p:attrNameLst>
                                          <p:attrName>ppt_y</p:attrName>
                                        </p:attrNameLst>
                                      </p:cBhvr>
                                      <p:tavLst>
                                        <p:tav tm="0" fmla="#ppt_y-sin(pi*$)/27">
                                          <p:val>
                                            <p:fltVal val="0"/>
                                          </p:val>
                                        </p:tav>
                                        <p:tav tm="100000">
                                          <p:val>
                                            <p:fltVal val="1"/>
                                          </p:val>
                                        </p:tav>
                                      </p:tavLst>
                                    </p:anim>
                                    <p:anim calcmode="lin" valueType="num">
                                      <p:cBhvr>
                                        <p:cTn id="115" dur="82" tmFilter="0, 0; 0.125,0.2665; 0.25,0.4; 0.375,0.465; 0.5,0.5;  0.625,0.535; 0.75,0.6; 0.875,0.7335; 1,1">
                                          <p:stCondLst>
                                            <p:cond delay="828"/>
                                          </p:stCondLst>
                                        </p:cTn>
                                        <p:tgtEl>
                                          <p:spTgt spid="12"/>
                                        </p:tgtEl>
                                        <p:attrNameLst>
                                          <p:attrName>ppt_y</p:attrName>
                                        </p:attrNameLst>
                                      </p:cBhvr>
                                      <p:tavLst>
                                        <p:tav tm="0" fmla="#ppt_y-sin(pi*$)/81">
                                          <p:val>
                                            <p:fltVal val="0"/>
                                          </p:val>
                                        </p:tav>
                                        <p:tav tm="100000">
                                          <p:val>
                                            <p:fltVal val="1"/>
                                          </p:val>
                                        </p:tav>
                                      </p:tavLst>
                                    </p:anim>
                                    <p:animScale>
                                      <p:cBhvr>
                                        <p:cTn id="116" dur="13">
                                          <p:stCondLst>
                                            <p:cond delay="325"/>
                                          </p:stCondLst>
                                        </p:cTn>
                                        <p:tgtEl>
                                          <p:spTgt spid="12"/>
                                        </p:tgtEl>
                                      </p:cBhvr>
                                      <p:to x="100000" y="60000"/>
                                    </p:animScale>
                                    <p:animScale>
                                      <p:cBhvr>
                                        <p:cTn id="117" dur="83" decel="50000">
                                          <p:stCondLst>
                                            <p:cond delay="338"/>
                                          </p:stCondLst>
                                        </p:cTn>
                                        <p:tgtEl>
                                          <p:spTgt spid="12"/>
                                        </p:tgtEl>
                                      </p:cBhvr>
                                      <p:to x="100000" y="100000"/>
                                    </p:animScale>
                                    <p:animScale>
                                      <p:cBhvr>
                                        <p:cTn id="118" dur="13">
                                          <p:stCondLst>
                                            <p:cond delay="656"/>
                                          </p:stCondLst>
                                        </p:cTn>
                                        <p:tgtEl>
                                          <p:spTgt spid="12"/>
                                        </p:tgtEl>
                                      </p:cBhvr>
                                      <p:to x="100000" y="80000"/>
                                    </p:animScale>
                                    <p:animScale>
                                      <p:cBhvr>
                                        <p:cTn id="119" dur="83" decel="50000">
                                          <p:stCondLst>
                                            <p:cond delay="669"/>
                                          </p:stCondLst>
                                        </p:cTn>
                                        <p:tgtEl>
                                          <p:spTgt spid="12"/>
                                        </p:tgtEl>
                                      </p:cBhvr>
                                      <p:to x="100000" y="100000"/>
                                    </p:animScale>
                                    <p:animScale>
                                      <p:cBhvr>
                                        <p:cTn id="120" dur="13">
                                          <p:stCondLst>
                                            <p:cond delay="821"/>
                                          </p:stCondLst>
                                        </p:cTn>
                                        <p:tgtEl>
                                          <p:spTgt spid="12"/>
                                        </p:tgtEl>
                                      </p:cBhvr>
                                      <p:to x="100000" y="90000"/>
                                    </p:animScale>
                                    <p:animScale>
                                      <p:cBhvr>
                                        <p:cTn id="121" dur="83" decel="50000">
                                          <p:stCondLst>
                                            <p:cond delay="834"/>
                                          </p:stCondLst>
                                        </p:cTn>
                                        <p:tgtEl>
                                          <p:spTgt spid="12"/>
                                        </p:tgtEl>
                                      </p:cBhvr>
                                      <p:to x="100000" y="100000"/>
                                    </p:animScale>
                                    <p:animScale>
                                      <p:cBhvr>
                                        <p:cTn id="122" dur="13">
                                          <p:stCondLst>
                                            <p:cond delay="904"/>
                                          </p:stCondLst>
                                        </p:cTn>
                                        <p:tgtEl>
                                          <p:spTgt spid="12"/>
                                        </p:tgtEl>
                                      </p:cBhvr>
                                      <p:to x="100000" y="95000"/>
                                    </p:animScale>
                                    <p:animScale>
                                      <p:cBhvr>
                                        <p:cTn id="123" dur="83" decel="50000">
                                          <p:stCondLst>
                                            <p:cond delay="917"/>
                                          </p:stCondLst>
                                        </p:cTn>
                                        <p:tgtEl>
                                          <p:spTgt spid="1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6" grpId="0" animBg="1"/>
      <p:bldP spid="7" grpId="0" animBg="1"/>
      <p:bldP spid="5" grpId="0" animBg="1"/>
      <p:bldP spid="8" grpId="0" animBg="1"/>
      <p:bldP spid="1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1324630"/>
            <a:ext cx="9144000" cy="9325630"/>
          </a:xfrm>
          <a:prstGeom prst="rect">
            <a:avLst/>
          </a:prstGeom>
          <a:noFill/>
        </p:spPr>
        <p:txBody>
          <a:bodyPr wrap="square" lIns="91440" tIns="45720" rIns="91440" bIns="45720">
            <a:spAutoFit/>
          </a:bodyPr>
          <a:lstStyle/>
          <a:p>
            <a:pPr algn="ctr"/>
            <a:r>
              <a:rPr lang="en-US" sz="600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anose="020B0604020202020204" pitchFamily="34" charset="0"/>
                <a:cs typeface="Arial" panose="020B0604020202020204" pitchFamily="34" charset="0"/>
              </a:rPr>
              <a:t>6</a:t>
            </a:r>
          </a:p>
        </p:txBody>
      </p:sp>
    </p:spTree>
    <p:extLst>
      <p:ext uri="{BB962C8B-B14F-4D97-AF65-F5344CB8AC3E}">
        <p14:creationId xmlns:p14="http://schemas.microsoft.com/office/powerpoint/2010/main" val="3911079736"/>
      </p:ext>
    </p:extLst>
  </p:cSld>
  <p:clrMapOvr>
    <a:masterClrMapping/>
  </p:clrMapOvr>
  <p:transition spd="slow">
    <p:wheel spokes="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916" y="-196578"/>
            <a:ext cx="6225359" cy="1631216"/>
          </a:xfrm>
          <a:prstGeom prst="rect">
            <a:avLst/>
          </a:prstGeom>
          <a:noFill/>
        </p:spPr>
        <p:txBody>
          <a:bodyPr wrap="none" rtlCol="0">
            <a:spAutoFit/>
          </a:bodyPr>
          <a:lstStyle/>
          <a:p>
            <a:r>
              <a:rPr lang="en-US" sz="10000" b="1" dirty="0">
                <a:latin typeface="Arial" panose="020B0604020202020204" pitchFamily="34" charset="0"/>
                <a:cs typeface="Arial" panose="020B0604020202020204" pitchFamily="34" charset="0"/>
              </a:rPr>
              <a:t>6</a:t>
            </a:r>
            <a:r>
              <a:rPr lang="en-US" sz="6000" b="1" dirty="0">
                <a:latin typeface="Arial" panose="020B0604020202020204" pitchFamily="34" charset="0"/>
                <a:cs typeface="Arial" panose="020B0604020202020204" pitchFamily="34" charset="0"/>
              </a:rPr>
              <a:t> Types of Jobs</a:t>
            </a:r>
          </a:p>
        </p:txBody>
      </p:sp>
      <p:grpSp>
        <p:nvGrpSpPr>
          <p:cNvPr id="5" name="Group 4"/>
          <p:cNvGrpSpPr/>
          <p:nvPr/>
        </p:nvGrpSpPr>
        <p:grpSpPr>
          <a:xfrm>
            <a:off x="0" y="3648075"/>
            <a:ext cx="3486150" cy="3209925"/>
            <a:chOff x="0" y="3648075"/>
            <a:chExt cx="3486150" cy="3209925"/>
          </a:xfrm>
        </p:grpSpPr>
        <p:sp>
          <p:nvSpPr>
            <p:cNvPr id="6" name="Rectangle 5"/>
            <p:cNvSpPr/>
            <p:nvPr/>
          </p:nvSpPr>
          <p:spPr bwMode="auto">
            <a:xfrm>
              <a:off x="0" y="4114800"/>
              <a:ext cx="3048000" cy="2743200"/>
            </a:xfrm>
            <a:prstGeom prst="rect">
              <a:avLst/>
            </a:prstGeom>
            <a:solidFill>
              <a:srgbClr val="6600CC"/>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4400" b="0" i="1" u="none" strike="noStrike" cap="none" normalizeH="0" baseline="0" dirty="0">
                  <a:ln>
                    <a:noFill/>
                  </a:ln>
                  <a:solidFill>
                    <a:schemeClr val="bg1"/>
                  </a:solidFill>
                  <a:effectLst/>
                  <a:latin typeface="Arial Narrow" panose="020B0606020202030204" pitchFamily="34" charset="0"/>
                  <a:cs typeface="Arial" charset="0"/>
                </a:rPr>
                <a:t>Information Systems</a:t>
              </a:r>
            </a:p>
          </p:txBody>
        </p:sp>
        <p:sp>
          <p:nvSpPr>
            <p:cNvPr id="7" name="Oval 6"/>
            <p:cNvSpPr/>
            <p:nvPr/>
          </p:nvSpPr>
          <p:spPr bwMode="auto">
            <a:xfrm>
              <a:off x="990600" y="3648075"/>
              <a:ext cx="838200" cy="1066800"/>
            </a:xfrm>
            <a:prstGeom prst="ellipse">
              <a:avLst/>
            </a:prstGeom>
            <a:solidFill>
              <a:schemeClr val="bg1"/>
            </a:soli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4400">
                <a:latin typeface="Arial Narrow" panose="020B0606020202030204" pitchFamily="34" charset="0"/>
                <a:cs typeface="Arial" charset="0"/>
              </a:endParaRPr>
            </a:p>
          </p:txBody>
        </p:sp>
        <p:sp>
          <p:nvSpPr>
            <p:cNvPr id="8" name="Oval 7"/>
            <p:cNvSpPr/>
            <p:nvPr/>
          </p:nvSpPr>
          <p:spPr bwMode="auto">
            <a:xfrm>
              <a:off x="2647950" y="5181600"/>
              <a:ext cx="838200" cy="714376"/>
            </a:xfrm>
            <a:prstGeom prst="ellipse">
              <a:avLst/>
            </a:prstGeom>
            <a:solidFill>
              <a:schemeClr val="bg1"/>
            </a:soli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4400">
                <a:solidFill>
                  <a:schemeClr val="bg1"/>
                </a:solidFill>
                <a:latin typeface="Arial Narrow" panose="020B0606020202030204" pitchFamily="34" charset="0"/>
                <a:cs typeface="Arial" charset="0"/>
              </a:endParaRPr>
            </a:p>
          </p:txBody>
        </p:sp>
      </p:grpSp>
      <p:grpSp>
        <p:nvGrpSpPr>
          <p:cNvPr id="9" name="Group 8"/>
          <p:cNvGrpSpPr/>
          <p:nvPr/>
        </p:nvGrpSpPr>
        <p:grpSpPr>
          <a:xfrm>
            <a:off x="5572125" y="3581400"/>
            <a:ext cx="3571875" cy="3276600"/>
            <a:chOff x="5572125" y="3581400"/>
            <a:chExt cx="3571875" cy="3276600"/>
          </a:xfrm>
        </p:grpSpPr>
        <p:grpSp>
          <p:nvGrpSpPr>
            <p:cNvPr id="10" name="Group 9"/>
            <p:cNvGrpSpPr/>
            <p:nvPr/>
          </p:nvGrpSpPr>
          <p:grpSpPr>
            <a:xfrm>
              <a:off x="5572125" y="4114800"/>
              <a:ext cx="3571875" cy="2743200"/>
              <a:chOff x="5572125" y="4114800"/>
              <a:chExt cx="3571875" cy="2743200"/>
            </a:xfrm>
          </p:grpSpPr>
          <p:sp>
            <p:nvSpPr>
              <p:cNvPr id="12" name="Rectangle 11"/>
              <p:cNvSpPr/>
              <p:nvPr/>
            </p:nvSpPr>
            <p:spPr bwMode="auto">
              <a:xfrm>
                <a:off x="6096000" y="4114800"/>
                <a:ext cx="3048000" cy="2743200"/>
              </a:xfrm>
              <a:prstGeom prst="rect">
                <a:avLst/>
              </a:prstGeom>
              <a:solidFill>
                <a:srgbClr val="AB57FF"/>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4400" b="0" i="1" u="none" strike="noStrike" cap="none" normalizeH="0" baseline="0" dirty="0">
                    <a:ln>
                      <a:noFill/>
                    </a:ln>
                    <a:solidFill>
                      <a:schemeClr val="bg1"/>
                    </a:solidFill>
                    <a:effectLst/>
                    <a:latin typeface="Arial Narrow" panose="020B0606020202030204" pitchFamily="34" charset="0"/>
                    <a:cs typeface="Arial" charset="0"/>
                  </a:rPr>
                  <a:t>Auditing</a:t>
                </a:r>
              </a:p>
            </p:txBody>
          </p:sp>
          <p:sp>
            <p:nvSpPr>
              <p:cNvPr id="13" name="Oval 12"/>
              <p:cNvSpPr/>
              <p:nvPr/>
            </p:nvSpPr>
            <p:spPr bwMode="auto">
              <a:xfrm rot="5400000">
                <a:off x="5486400" y="4953000"/>
                <a:ext cx="1219200" cy="1047750"/>
              </a:xfrm>
              <a:prstGeom prst="ellipse">
                <a:avLst/>
              </a:prstGeom>
              <a:solidFill>
                <a:schemeClr val="bg1"/>
              </a:soli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4400">
                  <a:solidFill>
                    <a:schemeClr val="bg1"/>
                  </a:solidFill>
                  <a:latin typeface="Arial Narrow" panose="020B0606020202030204" pitchFamily="34" charset="0"/>
                  <a:cs typeface="Arial" charset="0"/>
                </a:endParaRPr>
              </a:p>
            </p:txBody>
          </p:sp>
        </p:grpSp>
        <p:sp>
          <p:nvSpPr>
            <p:cNvPr id="11" name="Oval 10"/>
            <p:cNvSpPr/>
            <p:nvPr/>
          </p:nvSpPr>
          <p:spPr bwMode="auto">
            <a:xfrm>
              <a:off x="7315200" y="3581400"/>
              <a:ext cx="838200" cy="1066800"/>
            </a:xfrm>
            <a:prstGeom prst="ellipse">
              <a:avLst/>
            </a:prstGeom>
            <a:solidFill>
              <a:schemeClr val="bg1"/>
            </a:soli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4400">
                <a:latin typeface="Arial Narrow" panose="020B0606020202030204" pitchFamily="34" charset="0"/>
                <a:cs typeface="Arial" charset="0"/>
              </a:endParaRPr>
            </a:p>
          </p:txBody>
        </p:sp>
      </p:grpSp>
      <p:grpSp>
        <p:nvGrpSpPr>
          <p:cNvPr id="14" name="Group 13"/>
          <p:cNvGrpSpPr/>
          <p:nvPr/>
        </p:nvGrpSpPr>
        <p:grpSpPr>
          <a:xfrm>
            <a:off x="5629275" y="1371600"/>
            <a:ext cx="3514725" cy="3276600"/>
            <a:chOff x="5629275" y="1371600"/>
            <a:chExt cx="3514725" cy="3276600"/>
          </a:xfrm>
        </p:grpSpPr>
        <p:grpSp>
          <p:nvGrpSpPr>
            <p:cNvPr id="15" name="Group 14"/>
            <p:cNvGrpSpPr/>
            <p:nvPr/>
          </p:nvGrpSpPr>
          <p:grpSpPr>
            <a:xfrm>
              <a:off x="6096000" y="1371600"/>
              <a:ext cx="3048000" cy="3276600"/>
              <a:chOff x="6096000" y="1371600"/>
              <a:chExt cx="3048000" cy="3276600"/>
            </a:xfrm>
          </p:grpSpPr>
          <p:sp>
            <p:nvSpPr>
              <p:cNvPr id="17" name="Oval 16"/>
              <p:cNvSpPr/>
              <p:nvPr/>
            </p:nvSpPr>
            <p:spPr bwMode="auto">
              <a:xfrm>
                <a:off x="7315200" y="3581400"/>
                <a:ext cx="838200" cy="1066800"/>
              </a:xfrm>
              <a:prstGeom prst="ellipse">
                <a:avLst/>
              </a:prstGeom>
              <a:solidFill>
                <a:srgbClr val="C081FF"/>
              </a:soli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4400">
                  <a:latin typeface="Arial Narrow" panose="020B0606020202030204" pitchFamily="34" charset="0"/>
                  <a:cs typeface="Arial" charset="0"/>
                </a:endParaRPr>
              </a:p>
            </p:txBody>
          </p:sp>
          <p:sp>
            <p:nvSpPr>
              <p:cNvPr id="18" name="Rectangle 17"/>
              <p:cNvSpPr/>
              <p:nvPr/>
            </p:nvSpPr>
            <p:spPr bwMode="auto">
              <a:xfrm>
                <a:off x="6096000" y="1371600"/>
                <a:ext cx="3048000" cy="2743200"/>
              </a:xfrm>
              <a:prstGeom prst="rect">
                <a:avLst/>
              </a:prstGeom>
              <a:solidFill>
                <a:srgbClr val="C081FF"/>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4400" b="0" i="1" u="none" strike="noStrike" cap="none" normalizeH="0" baseline="0" dirty="0">
                    <a:ln>
                      <a:noFill/>
                    </a:ln>
                    <a:solidFill>
                      <a:schemeClr val="tx1"/>
                    </a:solidFill>
                    <a:effectLst/>
                    <a:latin typeface="Arial Narrow" panose="020B0606020202030204" pitchFamily="34" charset="0"/>
                    <a:cs typeface="Arial" charset="0"/>
                  </a:rPr>
                  <a:t>Taxation</a:t>
                </a:r>
              </a:p>
            </p:txBody>
          </p:sp>
        </p:grpSp>
        <p:sp>
          <p:nvSpPr>
            <p:cNvPr id="16" name="Oval 15"/>
            <p:cNvSpPr/>
            <p:nvPr/>
          </p:nvSpPr>
          <p:spPr bwMode="auto">
            <a:xfrm rot="5400000">
              <a:off x="5686425" y="2276475"/>
              <a:ext cx="800100" cy="914400"/>
            </a:xfrm>
            <a:prstGeom prst="ellipse">
              <a:avLst/>
            </a:prstGeom>
            <a:solidFill>
              <a:schemeClr val="bg1"/>
            </a:solidFill>
            <a:ln w="9525" cap="flat" cmpd="sng" algn="ctr">
              <a:solidFill>
                <a:schemeClr val="bg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4400" dirty="0">
                <a:latin typeface="Arial Narrow" panose="020B0606020202030204" pitchFamily="34" charset="0"/>
                <a:cs typeface="Arial" charset="0"/>
              </a:endParaRPr>
            </a:p>
          </p:txBody>
        </p:sp>
      </p:grpSp>
      <p:grpSp>
        <p:nvGrpSpPr>
          <p:cNvPr id="19" name="Group 18"/>
          <p:cNvGrpSpPr/>
          <p:nvPr/>
        </p:nvGrpSpPr>
        <p:grpSpPr>
          <a:xfrm>
            <a:off x="0" y="1371600"/>
            <a:ext cx="3467100" cy="3343275"/>
            <a:chOff x="0" y="1371600"/>
            <a:chExt cx="3467100" cy="3343275"/>
          </a:xfrm>
        </p:grpSpPr>
        <p:sp>
          <p:nvSpPr>
            <p:cNvPr id="20" name="Rectangle 19"/>
            <p:cNvSpPr/>
            <p:nvPr/>
          </p:nvSpPr>
          <p:spPr bwMode="auto">
            <a:xfrm>
              <a:off x="0" y="1371600"/>
              <a:ext cx="3048000" cy="2743200"/>
            </a:xfrm>
            <a:prstGeom prst="rect">
              <a:avLst/>
            </a:prstGeom>
            <a:solidFill>
              <a:srgbClr val="E1C3FF"/>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4400" b="0" i="1" u="none" strike="noStrike" cap="none" normalizeH="0" baseline="0" dirty="0">
                  <a:ln>
                    <a:noFill/>
                  </a:ln>
                  <a:solidFill>
                    <a:schemeClr val="tx1"/>
                  </a:solidFill>
                  <a:effectLst/>
                  <a:latin typeface="Arial Narrow" panose="020B0606020202030204" pitchFamily="34" charset="0"/>
                  <a:cs typeface="Arial" charset="0"/>
                </a:rPr>
                <a:t>Financial Reporting</a:t>
              </a:r>
            </a:p>
          </p:txBody>
        </p:sp>
        <p:sp>
          <p:nvSpPr>
            <p:cNvPr id="21" name="Oval 20"/>
            <p:cNvSpPr/>
            <p:nvPr/>
          </p:nvSpPr>
          <p:spPr bwMode="auto">
            <a:xfrm>
              <a:off x="990600" y="3648075"/>
              <a:ext cx="838200" cy="1066800"/>
            </a:xfrm>
            <a:prstGeom prst="ellipse">
              <a:avLst/>
            </a:prstGeom>
            <a:solidFill>
              <a:srgbClr val="E1C3FF"/>
            </a:soli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4400">
                <a:latin typeface="Arial Narrow" panose="020B0606020202030204" pitchFamily="34" charset="0"/>
                <a:cs typeface="Arial" charset="0"/>
              </a:endParaRPr>
            </a:p>
          </p:txBody>
        </p:sp>
        <p:sp>
          <p:nvSpPr>
            <p:cNvPr id="22" name="Oval 21"/>
            <p:cNvSpPr/>
            <p:nvPr/>
          </p:nvSpPr>
          <p:spPr bwMode="auto">
            <a:xfrm>
              <a:off x="2628900" y="2281238"/>
              <a:ext cx="838200" cy="1066800"/>
            </a:xfrm>
            <a:prstGeom prst="ellipse">
              <a:avLst/>
            </a:prstGeom>
            <a:solidFill>
              <a:schemeClr val="bg1"/>
            </a:soli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4400">
                <a:latin typeface="Arial Narrow" panose="020B0606020202030204" pitchFamily="34" charset="0"/>
                <a:cs typeface="Arial" charset="0"/>
              </a:endParaRPr>
            </a:p>
          </p:txBody>
        </p:sp>
      </p:grpSp>
      <p:grpSp>
        <p:nvGrpSpPr>
          <p:cNvPr id="23" name="Group 22"/>
          <p:cNvGrpSpPr/>
          <p:nvPr/>
        </p:nvGrpSpPr>
        <p:grpSpPr>
          <a:xfrm>
            <a:off x="2628900" y="1371600"/>
            <a:ext cx="3924300" cy="3209925"/>
            <a:chOff x="2628900" y="1371600"/>
            <a:chExt cx="3924300" cy="3209925"/>
          </a:xfrm>
        </p:grpSpPr>
        <p:sp>
          <p:nvSpPr>
            <p:cNvPr id="24" name="Rectangle 23"/>
            <p:cNvSpPr/>
            <p:nvPr/>
          </p:nvSpPr>
          <p:spPr bwMode="auto">
            <a:xfrm>
              <a:off x="3048000" y="1371600"/>
              <a:ext cx="3048000" cy="2743200"/>
            </a:xfrm>
            <a:prstGeom prst="rect">
              <a:avLst/>
            </a:prstGeom>
            <a:solidFill>
              <a:srgbClr val="D1A3FF"/>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4400" b="0" i="1" u="none" strike="noStrike" cap="none" normalizeH="0" baseline="0" dirty="0">
                  <a:ln>
                    <a:noFill/>
                  </a:ln>
                  <a:solidFill>
                    <a:schemeClr val="tx1"/>
                  </a:solidFill>
                  <a:effectLst/>
                  <a:latin typeface="Arial Narrow" panose="020B0606020202030204" pitchFamily="34" charset="0"/>
                  <a:cs typeface="Arial" charset="0"/>
                </a:rPr>
                <a:t>Managerial Accounting</a:t>
              </a:r>
            </a:p>
          </p:txBody>
        </p:sp>
        <p:sp>
          <p:nvSpPr>
            <p:cNvPr id="25" name="Oval 24"/>
            <p:cNvSpPr/>
            <p:nvPr/>
          </p:nvSpPr>
          <p:spPr bwMode="auto">
            <a:xfrm rot="5400000">
              <a:off x="4191000" y="3657600"/>
              <a:ext cx="914400" cy="914400"/>
            </a:xfrm>
            <a:prstGeom prst="ellipse">
              <a:avLst/>
            </a:prstGeom>
            <a:solidFill>
              <a:schemeClr val="accent1"/>
            </a:soli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4400">
                <a:solidFill>
                  <a:schemeClr val="bg1"/>
                </a:solidFill>
                <a:latin typeface="Arial Narrow" panose="020B0606020202030204" pitchFamily="34" charset="0"/>
                <a:cs typeface="Arial" charset="0"/>
              </a:endParaRPr>
            </a:p>
          </p:txBody>
        </p:sp>
        <p:sp>
          <p:nvSpPr>
            <p:cNvPr id="26" name="Oval 25"/>
            <p:cNvSpPr/>
            <p:nvPr/>
          </p:nvSpPr>
          <p:spPr bwMode="auto">
            <a:xfrm>
              <a:off x="2628900" y="2281238"/>
              <a:ext cx="838200" cy="1066800"/>
            </a:xfrm>
            <a:prstGeom prst="ellipse">
              <a:avLst/>
            </a:prstGeom>
            <a:solidFill>
              <a:srgbClr val="D1A3FF"/>
            </a:soli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4400">
                <a:latin typeface="Arial Narrow" panose="020B0606020202030204" pitchFamily="34" charset="0"/>
                <a:cs typeface="Arial" charset="0"/>
              </a:endParaRPr>
            </a:p>
          </p:txBody>
        </p:sp>
        <p:sp>
          <p:nvSpPr>
            <p:cNvPr id="27" name="Oval 26"/>
            <p:cNvSpPr/>
            <p:nvPr/>
          </p:nvSpPr>
          <p:spPr bwMode="auto">
            <a:xfrm rot="5400000">
              <a:off x="5676900" y="2286000"/>
              <a:ext cx="838200" cy="914400"/>
            </a:xfrm>
            <a:prstGeom prst="ellipse">
              <a:avLst/>
            </a:prstGeom>
            <a:solidFill>
              <a:srgbClr val="D1A3FF"/>
            </a:soli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4400">
                <a:latin typeface="Arial Narrow" panose="020B0606020202030204" pitchFamily="34" charset="0"/>
                <a:cs typeface="Arial" charset="0"/>
              </a:endParaRPr>
            </a:p>
          </p:txBody>
        </p:sp>
        <p:sp>
          <p:nvSpPr>
            <p:cNvPr id="28" name="Oval 27"/>
            <p:cNvSpPr/>
            <p:nvPr/>
          </p:nvSpPr>
          <p:spPr bwMode="auto">
            <a:xfrm rot="5400000">
              <a:off x="4191000" y="3667125"/>
              <a:ext cx="914400" cy="914400"/>
            </a:xfrm>
            <a:prstGeom prst="ellipse">
              <a:avLst/>
            </a:prstGeom>
            <a:solidFill>
              <a:schemeClr val="bg1"/>
            </a:soli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4400">
                <a:solidFill>
                  <a:schemeClr val="bg1"/>
                </a:solidFill>
                <a:latin typeface="Arial Narrow" panose="020B0606020202030204" pitchFamily="34" charset="0"/>
                <a:cs typeface="Arial" charset="0"/>
              </a:endParaRPr>
            </a:p>
          </p:txBody>
        </p:sp>
      </p:grpSp>
      <p:grpSp>
        <p:nvGrpSpPr>
          <p:cNvPr id="29" name="Group 28"/>
          <p:cNvGrpSpPr/>
          <p:nvPr/>
        </p:nvGrpSpPr>
        <p:grpSpPr>
          <a:xfrm>
            <a:off x="2638425" y="3667125"/>
            <a:ext cx="3990975" cy="3190875"/>
            <a:chOff x="2638425" y="3667125"/>
            <a:chExt cx="3990975" cy="3190875"/>
          </a:xfrm>
          <a:solidFill>
            <a:srgbClr val="BF09FF"/>
          </a:solidFill>
        </p:grpSpPr>
        <p:sp>
          <p:nvSpPr>
            <p:cNvPr id="30" name="Oval 29"/>
            <p:cNvSpPr/>
            <p:nvPr/>
          </p:nvSpPr>
          <p:spPr bwMode="auto">
            <a:xfrm>
              <a:off x="2638425" y="5181600"/>
              <a:ext cx="838200" cy="714376"/>
            </a:xfrm>
            <a:prstGeom prst="ellipse">
              <a:avLst/>
            </a:prstGeom>
            <a:solidFill>
              <a:srgbClr val="A130FE"/>
            </a:soli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4400">
                <a:solidFill>
                  <a:schemeClr val="bg1"/>
                </a:solidFill>
                <a:latin typeface="Arial Narrow" panose="020B0606020202030204" pitchFamily="34" charset="0"/>
                <a:cs typeface="Arial" charset="0"/>
              </a:endParaRPr>
            </a:p>
          </p:txBody>
        </p:sp>
        <p:sp>
          <p:nvSpPr>
            <p:cNvPr id="31" name="Oval 30"/>
            <p:cNvSpPr/>
            <p:nvPr/>
          </p:nvSpPr>
          <p:spPr bwMode="auto">
            <a:xfrm rot="5400000">
              <a:off x="4181475" y="3676650"/>
              <a:ext cx="933450" cy="914400"/>
            </a:xfrm>
            <a:prstGeom prst="ellipse">
              <a:avLst/>
            </a:prstGeom>
            <a:solidFill>
              <a:srgbClr val="A130FE"/>
            </a:soli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4400">
                <a:solidFill>
                  <a:schemeClr val="bg1"/>
                </a:solidFill>
                <a:latin typeface="Arial Narrow" panose="020B0606020202030204" pitchFamily="34" charset="0"/>
                <a:cs typeface="Arial" charset="0"/>
              </a:endParaRPr>
            </a:p>
          </p:txBody>
        </p:sp>
        <p:sp>
          <p:nvSpPr>
            <p:cNvPr id="32" name="Oval 31"/>
            <p:cNvSpPr/>
            <p:nvPr/>
          </p:nvSpPr>
          <p:spPr bwMode="auto">
            <a:xfrm rot="5400000">
              <a:off x="5486400" y="4943475"/>
              <a:ext cx="1219200" cy="1066800"/>
            </a:xfrm>
            <a:prstGeom prst="ellipse">
              <a:avLst/>
            </a:prstGeom>
            <a:solidFill>
              <a:srgbClr val="A130FE"/>
            </a:soli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4400">
                <a:solidFill>
                  <a:schemeClr val="bg1"/>
                </a:solidFill>
                <a:latin typeface="Arial Narrow" panose="020B0606020202030204" pitchFamily="34" charset="0"/>
                <a:cs typeface="Arial" charset="0"/>
              </a:endParaRPr>
            </a:p>
          </p:txBody>
        </p:sp>
        <p:sp>
          <p:nvSpPr>
            <p:cNvPr id="33" name="Rectangle 32"/>
            <p:cNvSpPr/>
            <p:nvPr/>
          </p:nvSpPr>
          <p:spPr bwMode="auto">
            <a:xfrm>
              <a:off x="3048000" y="4114800"/>
              <a:ext cx="3048000" cy="2743200"/>
            </a:xfrm>
            <a:prstGeom prst="rect">
              <a:avLst/>
            </a:prstGeom>
            <a:solidFill>
              <a:srgbClr val="A130FE"/>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4400" b="0" i="1" u="none" strike="noStrike" cap="none" normalizeH="0" baseline="0" dirty="0">
                  <a:ln>
                    <a:noFill/>
                  </a:ln>
                  <a:solidFill>
                    <a:schemeClr val="bg1"/>
                  </a:solidFill>
                  <a:effectLst/>
                  <a:latin typeface="Arial Narrow" panose="020B0606020202030204" pitchFamily="34" charset="0"/>
                  <a:cs typeface="Arial" charset="0"/>
                </a:rPr>
                <a:t>Fraud and Forensics</a:t>
              </a:r>
            </a:p>
          </p:txBody>
        </p:sp>
      </p:grpSp>
    </p:spTree>
    <p:extLst>
      <p:ext uri="{BB962C8B-B14F-4D97-AF65-F5344CB8AC3E}">
        <p14:creationId xmlns:p14="http://schemas.microsoft.com/office/powerpoint/2010/main" val="18413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additive="base">
                                        <p:cTn id="7" dur="500" fill="hold"/>
                                        <p:tgtEl>
                                          <p:spTgt spid="19"/>
                                        </p:tgtEl>
                                        <p:attrNameLst>
                                          <p:attrName>ppt_x</p:attrName>
                                        </p:attrNameLst>
                                      </p:cBhvr>
                                      <p:tavLst>
                                        <p:tav tm="0">
                                          <p:val>
                                            <p:strVal val="1+#ppt_w/2"/>
                                          </p:val>
                                        </p:tav>
                                        <p:tav tm="100000">
                                          <p:val>
                                            <p:strVal val="#ppt_x"/>
                                          </p:val>
                                        </p:tav>
                                      </p:tavLst>
                                    </p:anim>
                                    <p:anim calcmode="lin" valueType="num">
                                      <p:cBhvr additive="base">
                                        <p:cTn id="8" dur="500" fill="hold"/>
                                        <p:tgtEl>
                                          <p:spTgt spid="19"/>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3"/>
                                        </p:tgtEl>
                                        <p:attrNameLst>
                                          <p:attrName>style.visibility</p:attrName>
                                        </p:attrNameLst>
                                      </p:cBhvr>
                                      <p:to>
                                        <p:strVal val="visible"/>
                                      </p:to>
                                    </p:set>
                                    <p:anim calcmode="lin" valueType="num">
                                      <p:cBhvr additive="base">
                                        <p:cTn id="13" dur="500" fill="hold"/>
                                        <p:tgtEl>
                                          <p:spTgt spid="23"/>
                                        </p:tgtEl>
                                        <p:attrNameLst>
                                          <p:attrName>ppt_x</p:attrName>
                                        </p:attrNameLst>
                                      </p:cBhvr>
                                      <p:tavLst>
                                        <p:tav tm="0">
                                          <p:val>
                                            <p:strVal val="#ppt_x"/>
                                          </p:val>
                                        </p:tav>
                                        <p:tav tm="100000">
                                          <p:val>
                                            <p:strVal val="#ppt_x"/>
                                          </p:val>
                                        </p:tav>
                                      </p:tavLst>
                                    </p:anim>
                                    <p:anim calcmode="lin" valueType="num">
                                      <p:cBhvr additive="base">
                                        <p:cTn id="14"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6" fill="hold" nodeType="click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500" fill="hold"/>
                                        <p:tgtEl>
                                          <p:spTgt spid="14"/>
                                        </p:tgtEl>
                                        <p:attrNameLst>
                                          <p:attrName>ppt_x</p:attrName>
                                        </p:attrNameLst>
                                      </p:cBhvr>
                                      <p:tavLst>
                                        <p:tav tm="0">
                                          <p:val>
                                            <p:strVal val="1+#ppt_w/2"/>
                                          </p:val>
                                        </p:tav>
                                        <p:tav tm="100000">
                                          <p:val>
                                            <p:strVal val="#ppt_x"/>
                                          </p:val>
                                        </p:tav>
                                      </p:tavLst>
                                    </p:anim>
                                    <p:anim calcmode="lin" valueType="num">
                                      <p:cBhvr additive="base">
                                        <p:cTn id="2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29"/>
                                        </p:tgtEl>
                                        <p:attrNameLst>
                                          <p:attrName>style.visibility</p:attrName>
                                        </p:attrNameLst>
                                      </p:cBhvr>
                                      <p:to>
                                        <p:strVal val="visible"/>
                                      </p:to>
                                    </p:set>
                                    <p:anim calcmode="lin" valueType="num">
                                      <p:cBhvr additive="base">
                                        <p:cTn id="31" dur="500" fill="hold"/>
                                        <p:tgtEl>
                                          <p:spTgt spid="29"/>
                                        </p:tgtEl>
                                        <p:attrNameLst>
                                          <p:attrName>ppt_x</p:attrName>
                                        </p:attrNameLst>
                                      </p:cBhvr>
                                      <p:tavLst>
                                        <p:tav tm="0">
                                          <p:val>
                                            <p:strVal val="0-#ppt_w/2"/>
                                          </p:val>
                                        </p:tav>
                                        <p:tav tm="100000">
                                          <p:val>
                                            <p:strVal val="#ppt_x"/>
                                          </p:val>
                                        </p:tav>
                                      </p:tavLst>
                                    </p:anim>
                                    <p:anim calcmode="lin" valueType="num">
                                      <p:cBhvr additive="base">
                                        <p:cTn id="32" dur="500" fill="hold"/>
                                        <p:tgtEl>
                                          <p:spTgt spid="29"/>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12" fill="hold" nodeType="click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additive="base">
                                        <p:cTn id="37" dur="500" fill="hold"/>
                                        <p:tgtEl>
                                          <p:spTgt spid="5"/>
                                        </p:tgtEl>
                                        <p:attrNameLst>
                                          <p:attrName>ppt_x</p:attrName>
                                        </p:attrNameLst>
                                      </p:cBhvr>
                                      <p:tavLst>
                                        <p:tav tm="0">
                                          <p:val>
                                            <p:strVal val="0-#ppt_w/2"/>
                                          </p:val>
                                        </p:tav>
                                        <p:tav tm="100000">
                                          <p:val>
                                            <p:strVal val="#ppt_x"/>
                                          </p:val>
                                        </p:tav>
                                      </p:tavLst>
                                    </p:anim>
                                    <p:anim calcmode="lin" valueType="num">
                                      <p:cBhvr additive="base">
                                        <p:cTn id="3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1324630"/>
            <a:ext cx="9144000" cy="9325630"/>
          </a:xfrm>
          <a:prstGeom prst="rect">
            <a:avLst/>
          </a:prstGeom>
          <a:noFill/>
        </p:spPr>
        <p:txBody>
          <a:bodyPr wrap="square" lIns="91440" tIns="45720" rIns="91440" bIns="45720">
            <a:spAutoFit/>
          </a:bodyPr>
          <a:lstStyle/>
          <a:p>
            <a:pPr algn="ctr"/>
            <a:r>
              <a:rPr lang="en-US" sz="600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anose="020B0604020202020204" pitchFamily="34" charset="0"/>
                <a:cs typeface="Arial" panose="020B0604020202020204" pitchFamily="34" charset="0"/>
              </a:rPr>
              <a:t>5</a:t>
            </a:r>
          </a:p>
        </p:txBody>
      </p:sp>
    </p:spTree>
    <p:extLst>
      <p:ext uri="{BB962C8B-B14F-4D97-AF65-F5344CB8AC3E}">
        <p14:creationId xmlns:p14="http://schemas.microsoft.com/office/powerpoint/2010/main" val="3714461723"/>
      </p:ext>
    </p:extLst>
  </p:cSld>
  <p:clrMapOvr>
    <a:masterClrMapping/>
  </p:clrMapOvr>
  <p:transition spd="slow">
    <p:wheel spokes="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916" y="-196578"/>
            <a:ext cx="7738016" cy="1631216"/>
          </a:xfrm>
          <a:prstGeom prst="rect">
            <a:avLst/>
          </a:prstGeom>
          <a:noFill/>
        </p:spPr>
        <p:txBody>
          <a:bodyPr wrap="none" rtlCol="0">
            <a:spAutoFit/>
          </a:bodyPr>
          <a:lstStyle/>
          <a:p>
            <a:r>
              <a:rPr lang="en-US" sz="10000" b="1" dirty="0">
                <a:latin typeface="Arial" panose="020B0604020202020204" pitchFamily="34" charset="0"/>
                <a:cs typeface="Arial" panose="020B0604020202020204" pitchFamily="34" charset="0"/>
              </a:rPr>
              <a:t>5</a:t>
            </a:r>
            <a:r>
              <a:rPr lang="en-US" sz="6000" b="1" dirty="0">
                <a:latin typeface="Arial" panose="020B0604020202020204" pitchFamily="34" charset="0"/>
                <a:cs typeface="Arial" panose="020B0604020202020204" pitchFamily="34" charset="0"/>
              </a:rPr>
              <a:t> Fantastic Benefits</a:t>
            </a:r>
          </a:p>
        </p:txBody>
      </p:sp>
      <p:sp>
        <p:nvSpPr>
          <p:cNvPr id="3" name="TextBox 2"/>
          <p:cNvSpPr txBox="1"/>
          <p:nvPr/>
        </p:nvSpPr>
        <p:spPr>
          <a:xfrm>
            <a:off x="2369574" y="1434638"/>
            <a:ext cx="6781800" cy="5478423"/>
          </a:xfrm>
          <a:prstGeom prst="rect">
            <a:avLst/>
          </a:prstGeom>
          <a:noFill/>
        </p:spPr>
        <p:txBody>
          <a:bodyPr wrap="square" rtlCol="0">
            <a:spAutoFit/>
          </a:bodyPr>
          <a:lstStyle/>
          <a:p>
            <a:pPr>
              <a:spcAft>
                <a:spcPts val="2400"/>
              </a:spcAft>
            </a:pPr>
            <a:r>
              <a:rPr lang="en-US" sz="5400" b="1" dirty="0">
                <a:latin typeface="Arial" panose="020B0604020202020204" pitchFamily="34" charset="0"/>
                <a:cs typeface="Arial" panose="020B0604020202020204" pitchFamily="34" charset="0"/>
              </a:rPr>
              <a:t>High Salaries</a:t>
            </a:r>
          </a:p>
          <a:p>
            <a:pPr>
              <a:spcAft>
                <a:spcPts val="2400"/>
              </a:spcAft>
            </a:pPr>
            <a:r>
              <a:rPr lang="en-US" sz="5400" b="1" dirty="0">
                <a:latin typeface="Arial" panose="020B0604020202020204" pitchFamily="34" charset="0"/>
                <a:cs typeface="Arial" panose="020B0604020202020204" pitchFamily="34" charset="0"/>
              </a:rPr>
              <a:t>Travel</a:t>
            </a:r>
          </a:p>
          <a:p>
            <a:pPr>
              <a:spcAft>
                <a:spcPts val="2400"/>
              </a:spcAft>
            </a:pPr>
            <a:r>
              <a:rPr lang="en-US" sz="5400" b="1" dirty="0">
                <a:latin typeface="Arial" panose="020B0604020202020204" pitchFamily="34" charset="0"/>
                <a:cs typeface="Arial" panose="020B0604020202020204" pitchFamily="34" charset="0"/>
              </a:rPr>
              <a:t>Advancement</a:t>
            </a:r>
          </a:p>
          <a:p>
            <a:pPr>
              <a:spcAft>
                <a:spcPts val="2400"/>
              </a:spcAft>
            </a:pPr>
            <a:r>
              <a:rPr lang="en-US" sz="5400" b="1" dirty="0">
                <a:latin typeface="Arial" panose="020B0604020202020204" pitchFamily="34" charset="0"/>
                <a:cs typeface="Arial" panose="020B0604020202020204" pitchFamily="34" charset="0"/>
              </a:rPr>
              <a:t>Respect/Trust</a:t>
            </a:r>
          </a:p>
          <a:p>
            <a:pPr>
              <a:spcAft>
                <a:spcPts val="2400"/>
              </a:spcAft>
            </a:pPr>
            <a:r>
              <a:rPr lang="en-US" sz="5400" b="1" dirty="0">
                <a:latin typeface="Arial" panose="020B0604020202020204" pitchFamily="34" charset="0"/>
                <a:cs typeface="Arial" panose="020B0604020202020204" pitchFamily="34" charset="0"/>
              </a:rPr>
              <a:t>Mobility</a:t>
            </a:r>
            <a:endParaRPr lang="en-US" sz="7200" b="1" dirty="0">
              <a:latin typeface="Arial" panose="020B0604020202020204" pitchFamily="34" charset="0"/>
              <a:cs typeface="Arial" panose="020B0604020202020204" pitchFamily="34" charset="0"/>
            </a:endParaRPr>
          </a:p>
        </p:txBody>
      </p:sp>
      <p:grpSp>
        <p:nvGrpSpPr>
          <p:cNvPr id="7" name="Group 6"/>
          <p:cNvGrpSpPr/>
          <p:nvPr/>
        </p:nvGrpSpPr>
        <p:grpSpPr>
          <a:xfrm>
            <a:off x="484608" y="1021140"/>
            <a:ext cx="1819486" cy="5836860"/>
            <a:chOff x="484608" y="1021140"/>
            <a:chExt cx="1819486" cy="5836860"/>
          </a:xfrm>
        </p:grpSpPr>
        <p:pic>
          <p:nvPicPr>
            <p:cNvPr id="15366" name="Picture 6" descr="http://png.clipart.me/graphics/thumbs/110/beautiful-woman-walking-up-stairs_11019925.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680757" y="3276600"/>
              <a:ext cx="1464327" cy="127635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957258" y="1021140"/>
              <a:ext cx="923651" cy="1569660"/>
            </a:xfrm>
            <a:prstGeom prst="rect">
              <a:avLst/>
            </a:prstGeom>
            <a:noFill/>
          </p:spPr>
          <p:txBody>
            <a:bodyPr wrap="none" rtlCol="0">
              <a:spAutoFit/>
            </a:bodyPr>
            <a:lstStyle/>
            <a:p>
              <a:r>
                <a:rPr lang="en-US" sz="9600" dirty="0">
                  <a:latin typeface="Cooper Black" panose="0208090404030B020404" pitchFamily="18" charset="0"/>
                </a:rPr>
                <a:t>$</a:t>
              </a:r>
            </a:p>
          </p:txBody>
        </p:sp>
        <p:pic>
          <p:nvPicPr>
            <p:cNvPr id="15364" name="Picture 4" descr="https://encrypted-tbn0.gstatic.com/images?q=tbn:ANd9GcTgL40GnhlSPDaZM5P7-3C10WfLDFLYUH-mqrPksQEcJH7roRRwIA"/>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rot="505132" flipH="1">
              <a:off x="484608" y="2413653"/>
              <a:ext cx="1819486" cy="1028406"/>
            </a:xfrm>
            <a:prstGeom prst="rect">
              <a:avLst/>
            </a:prstGeom>
            <a:noFill/>
            <a:extLst>
              <a:ext uri="{909E8E84-426E-40DD-AFC4-6F175D3DCCD1}">
                <a14:hiddenFill xmlns:a14="http://schemas.microsoft.com/office/drawing/2010/main">
                  <a:solidFill>
                    <a:srgbClr val="FFFFFF"/>
                  </a:solidFill>
                </a14:hiddenFill>
              </a:ext>
            </a:extLst>
          </p:spPr>
        </p:pic>
        <p:pic>
          <p:nvPicPr>
            <p:cNvPr id="15370" name="Picture 10" descr="http://images.clipartpanda.com/shaking-clipart-dTreeobLc.jpeg"/>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l="5634" r="13044"/>
            <a:stretch/>
          </p:blipFill>
          <p:spPr bwMode="auto">
            <a:xfrm flipH="1">
              <a:off x="680757" y="4731084"/>
              <a:ext cx="1464328" cy="1136316"/>
            </a:xfrm>
            <a:prstGeom prst="rect">
              <a:avLst/>
            </a:prstGeom>
            <a:noFill/>
            <a:extLst>
              <a:ext uri="{909E8E84-426E-40DD-AFC4-6F175D3DCCD1}">
                <a14:hiddenFill xmlns:a14="http://schemas.microsoft.com/office/drawing/2010/main">
                  <a:solidFill>
                    <a:srgbClr val="FFFFFF"/>
                  </a:solidFill>
                </a14:hiddenFill>
              </a:ext>
            </a:extLst>
          </p:spPr>
        </p:pic>
        <p:pic>
          <p:nvPicPr>
            <p:cNvPr id="15372" name="Picture 12" descr="https://encrypted-tbn0.gstatic.com/images?q=tbn:ANd9GcQk_HejvAIPkskYYLKfZsbaBn_sZQYRmc68g6PcAcLVeoPf85kID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flipH="1">
              <a:off x="628996" y="6038850"/>
              <a:ext cx="1567849" cy="819150"/>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293303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1324630"/>
            <a:ext cx="9144000" cy="9325630"/>
          </a:xfrm>
          <a:prstGeom prst="rect">
            <a:avLst/>
          </a:prstGeom>
          <a:noFill/>
        </p:spPr>
        <p:txBody>
          <a:bodyPr wrap="square" lIns="91440" tIns="45720" rIns="91440" bIns="45720">
            <a:spAutoFit/>
          </a:bodyPr>
          <a:lstStyle/>
          <a:p>
            <a:pPr algn="ctr"/>
            <a:r>
              <a:rPr lang="en-US" sz="600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anose="020B0604020202020204" pitchFamily="34" charset="0"/>
                <a:cs typeface="Arial" panose="020B0604020202020204" pitchFamily="34" charset="0"/>
              </a:rPr>
              <a:t>4</a:t>
            </a:r>
          </a:p>
        </p:txBody>
      </p:sp>
    </p:spTree>
    <p:extLst>
      <p:ext uri="{BB962C8B-B14F-4D97-AF65-F5344CB8AC3E}">
        <p14:creationId xmlns:p14="http://schemas.microsoft.com/office/powerpoint/2010/main" val="2505712908"/>
      </p:ext>
    </p:extLst>
  </p:cSld>
  <p:clrMapOvr>
    <a:masterClrMapping/>
  </p:clrMapOvr>
  <p:transition spd="slow">
    <p:wheel spokes="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916" y="-196578"/>
            <a:ext cx="7935762" cy="1631216"/>
          </a:xfrm>
          <a:prstGeom prst="rect">
            <a:avLst/>
          </a:prstGeom>
          <a:noFill/>
        </p:spPr>
        <p:txBody>
          <a:bodyPr wrap="none" rtlCol="0">
            <a:spAutoFit/>
          </a:bodyPr>
          <a:lstStyle/>
          <a:p>
            <a:r>
              <a:rPr lang="en-US" sz="10000" b="1" dirty="0">
                <a:latin typeface="Arial" panose="020B0604020202020204" pitchFamily="34" charset="0"/>
                <a:cs typeface="Arial" panose="020B0604020202020204" pitchFamily="34" charset="0"/>
              </a:rPr>
              <a:t>4</a:t>
            </a:r>
            <a:r>
              <a:rPr lang="en-US" sz="6000" b="1" dirty="0">
                <a:latin typeface="Arial" panose="020B0604020202020204" pitchFamily="34" charset="0"/>
                <a:cs typeface="Arial" panose="020B0604020202020204" pitchFamily="34" charset="0"/>
              </a:rPr>
              <a:t> Types of Employer</a:t>
            </a:r>
          </a:p>
        </p:txBody>
      </p:sp>
      <p:sp>
        <p:nvSpPr>
          <p:cNvPr id="12" name="Rectangle 11"/>
          <p:cNvSpPr/>
          <p:nvPr/>
        </p:nvSpPr>
        <p:spPr>
          <a:xfrm>
            <a:off x="176465" y="1447800"/>
            <a:ext cx="4383505" cy="260684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5400" dirty="0"/>
              <a:t>Accounting</a:t>
            </a:r>
            <a:br>
              <a:rPr lang="en-US" sz="5400" dirty="0"/>
            </a:br>
            <a:r>
              <a:rPr lang="en-US" sz="5400" dirty="0"/>
              <a:t>Firms (25%)</a:t>
            </a:r>
            <a:br>
              <a:rPr lang="en-US" sz="5400" dirty="0"/>
            </a:br>
            <a:r>
              <a:rPr lang="en-US" sz="2800" dirty="0"/>
              <a:t>a.k.a. public accounting</a:t>
            </a:r>
          </a:p>
        </p:txBody>
      </p:sp>
      <p:sp>
        <p:nvSpPr>
          <p:cNvPr id="16" name="Rectangle 15"/>
          <p:cNvSpPr/>
          <p:nvPr/>
        </p:nvSpPr>
        <p:spPr>
          <a:xfrm>
            <a:off x="4559970" y="1447800"/>
            <a:ext cx="4383505" cy="2606842"/>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5400" dirty="0"/>
              <a:t>Companies</a:t>
            </a:r>
            <a:br>
              <a:rPr lang="en-US" sz="5400" dirty="0"/>
            </a:br>
            <a:r>
              <a:rPr lang="en-US" sz="5400" dirty="0"/>
              <a:t>(60%)</a:t>
            </a:r>
            <a:br>
              <a:rPr lang="en-US" sz="5400" dirty="0"/>
            </a:br>
            <a:r>
              <a:rPr lang="en-US" sz="2800" dirty="0"/>
              <a:t>a.k.a. corporate, industry, private accounting</a:t>
            </a:r>
          </a:p>
        </p:txBody>
      </p:sp>
      <p:sp>
        <p:nvSpPr>
          <p:cNvPr id="17" name="Rectangle 16"/>
          <p:cNvSpPr/>
          <p:nvPr/>
        </p:nvSpPr>
        <p:spPr>
          <a:xfrm>
            <a:off x="176464" y="4054642"/>
            <a:ext cx="4383505" cy="2606842"/>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5400" dirty="0"/>
              <a:t>Government</a:t>
            </a:r>
          </a:p>
          <a:p>
            <a:pPr algn="ctr"/>
            <a:r>
              <a:rPr lang="en-US" sz="5400" dirty="0"/>
              <a:t>Accounting</a:t>
            </a:r>
            <a:br>
              <a:rPr lang="en-US" sz="5400" dirty="0"/>
            </a:br>
            <a:endParaRPr lang="en-US" sz="2800" dirty="0"/>
          </a:p>
        </p:txBody>
      </p:sp>
      <p:sp>
        <p:nvSpPr>
          <p:cNvPr id="18" name="Rectangle 17"/>
          <p:cNvSpPr/>
          <p:nvPr/>
        </p:nvSpPr>
        <p:spPr>
          <a:xfrm>
            <a:off x="4559970" y="4054642"/>
            <a:ext cx="4383505" cy="2606842"/>
          </a:xfrm>
          <a:prstGeom prst="rect">
            <a:avLst/>
          </a:prstGeom>
          <a:solidFill>
            <a:srgbClr val="33C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5400" dirty="0"/>
              <a:t>Nonprofit</a:t>
            </a:r>
            <a:br>
              <a:rPr lang="en-US" sz="5400" dirty="0"/>
            </a:br>
            <a:r>
              <a:rPr lang="en-US" sz="5400" dirty="0"/>
              <a:t>Accounting</a:t>
            </a:r>
            <a:br>
              <a:rPr lang="en-US" sz="5400" dirty="0"/>
            </a:br>
            <a:endParaRPr lang="en-US" sz="2800" dirty="0"/>
          </a:p>
        </p:txBody>
      </p:sp>
    </p:spTree>
    <p:extLst>
      <p:ext uri="{BB962C8B-B14F-4D97-AF65-F5344CB8AC3E}">
        <p14:creationId xmlns:p14="http://schemas.microsoft.com/office/powerpoint/2010/main" val="1945830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0-#ppt_w/2"/>
                                          </p:val>
                                        </p:tav>
                                        <p:tav tm="100000">
                                          <p:val>
                                            <p:strVal val="#ppt_x"/>
                                          </p:val>
                                        </p:tav>
                                      </p:tavLst>
                                    </p:anim>
                                    <p:anim calcmode="lin" valueType="num">
                                      <p:cBhvr additive="base">
                                        <p:cTn id="8" dur="500" fill="hold"/>
                                        <p:tgtEl>
                                          <p:spTgt spid="1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3" fill="hold" grpId="0" nodeType="clickEffect">
                                  <p:stCondLst>
                                    <p:cond delay="0"/>
                                  </p:stCondLst>
                                  <p:childTnLst>
                                    <p:set>
                                      <p:cBhvr>
                                        <p:cTn id="12" dur="1" fill="hold">
                                          <p:stCondLst>
                                            <p:cond delay="0"/>
                                          </p:stCondLst>
                                        </p:cTn>
                                        <p:tgtEl>
                                          <p:spTgt spid="16"/>
                                        </p:tgtEl>
                                        <p:attrNameLst>
                                          <p:attrName>style.visibility</p:attrName>
                                        </p:attrNameLst>
                                      </p:cBhvr>
                                      <p:to>
                                        <p:strVal val="visible"/>
                                      </p:to>
                                    </p:set>
                                    <p:anim calcmode="lin" valueType="num">
                                      <p:cBhvr additive="base">
                                        <p:cTn id="13" dur="500" fill="hold"/>
                                        <p:tgtEl>
                                          <p:spTgt spid="16"/>
                                        </p:tgtEl>
                                        <p:attrNameLst>
                                          <p:attrName>ppt_x</p:attrName>
                                        </p:attrNameLst>
                                      </p:cBhvr>
                                      <p:tavLst>
                                        <p:tav tm="0">
                                          <p:val>
                                            <p:strVal val="1+#ppt_w/2"/>
                                          </p:val>
                                        </p:tav>
                                        <p:tav tm="100000">
                                          <p:val>
                                            <p:strVal val="#ppt_x"/>
                                          </p:val>
                                        </p:tav>
                                      </p:tavLst>
                                    </p:anim>
                                    <p:anim calcmode="lin" valueType="num">
                                      <p:cBhvr additive="base">
                                        <p:cTn id="14" dur="500" fill="hold"/>
                                        <p:tgtEl>
                                          <p:spTgt spid="16"/>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anim calcmode="lin" valueType="num">
                                      <p:cBhvr additive="base">
                                        <p:cTn id="19" dur="500" fill="hold"/>
                                        <p:tgtEl>
                                          <p:spTgt spid="17"/>
                                        </p:tgtEl>
                                        <p:attrNameLst>
                                          <p:attrName>ppt_x</p:attrName>
                                        </p:attrNameLst>
                                      </p:cBhvr>
                                      <p:tavLst>
                                        <p:tav tm="0">
                                          <p:val>
                                            <p:strVal val="0-#ppt_w/2"/>
                                          </p:val>
                                        </p:tav>
                                        <p:tav tm="100000">
                                          <p:val>
                                            <p:strVal val="#ppt_x"/>
                                          </p:val>
                                        </p:tav>
                                      </p:tavLst>
                                    </p:anim>
                                    <p:anim calcmode="lin" valueType="num">
                                      <p:cBhvr additive="base">
                                        <p:cTn id="20"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6" fill="hold" grpId="0" nodeType="clickEffect">
                                  <p:stCondLst>
                                    <p:cond delay="0"/>
                                  </p:stCondLst>
                                  <p:childTnLst>
                                    <p:set>
                                      <p:cBhvr>
                                        <p:cTn id="24" dur="1" fill="hold">
                                          <p:stCondLst>
                                            <p:cond delay="0"/>
                                          </p:stCondLst>
                                        </p:cTn>
                                        <p:tgtEl>
                                          <p:spTgt spid="18"/>
                                        </p:tgtEl>
                                        <p:attrNameLst>
                                          <p:attrName>style.visibility</p:attrName>
                                        </p:attrNameLst>
                                      </p:cBhvr>
                                      <p:to>
                                        <p:strVal val="visible"/>
                                      </p:to>
                                    </p:set>
                                    <p:anim calcmode="lin" valueType="num">
                                      <p:cBhvr additive="base">
                                        <p:cTn id="25" dur="500" fill="hold"/>
                                        <p:tgtEl>
                                          <p:spTgt spid="18"/>
                                        </p:tgtEl>
                                        <p:attrNameLst>
                                          <p:attrName>ppt_x</p:attrName>
                                        </p:attrNameLst>
                                      </p:cBhvr>
                                      <p:tavLst>
                                        <p:tav tm="0">
                                          <p:val>
                                            <p:strVal val="1+#ppt_w/2"/>
                                          </p:val>
                                        </p:tav>
                                        <p:tav tm="100000">
                                          <p:val>
                                            <p:strVal val="#ppt_x"/>
                                          </p:val>
                                        </p:tav>
                                      </p:tavLst>
                                    </p:anim>
                                    <p:anim calcmode="lin" valueType="num">
                                      <p:cBhvr additive="base">
                                        <p:cTn id="26"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6" grpId="0" animBg="1"/>
      <p:bldP spid="17" grpId="0" animBg="1"/>
      <p:bldP spid="18" grpId="0" animBg="1"/>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1199</TotalTime>
  <Words>1957</Words>
  <Application>Microsoft Office PowerPoint</Application>
  <PresentationFormat>On-screen Show (4:3)</PresentationFormat>
  <Paragraphs>131</Paragraphs>
  <Slides>17</Slides>
  <Notes>17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Arial Narrow</vt:lpstr>
      <vt:lpstr>Calibri</vt:lpstr>
      <vt:lpstr>Calibri Light</vt:lpstr>
      <vt:lpstr>Cooper Black</vt:lpstr>
      <vt:lpstr>Eras Bold ITC</vt:lpstr>
      <vt:lpstr>Office Theme</vt:lpstr>
      <vt:lpstr>7 Reasons to  Study Accounting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Stephanie Falba Watson</dc:creator>
  <cp:lastModifiedBy>Stephanie Falba Watson</cp:lastModifiedBy>
  <cp:revision>52</cp:revision>
  <dcterms:created xsi:type="dcterms:W3CDTF">2024-03-26T20:11:40Z</dcterms:created>
  <dcterms:modified xsi:type="dcterms:W3CDTF">2025-06-05T20:04:58Z</dcterms:modified>
</cp:coreProperties>
</file>