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83" r:id="rId2"/>
    <p:sldId id="258" r:id="rId3"/>
    <p:sldId id="270" r:id="rId4"/>
    <p:sldId id="259" r:id="rId5"/>
    <p:sldId id="271" r:id="rId6"/>
    <p:sldId id="261" r:id="rId7"/>
    <p:sldId id="272" r:id="rId8"/>
    <p:sldId id="262" r:id="rId9"/>
    <p:sldId id="273" r:id="rId10"/>
    <p:sldId id="275" r:id="rId11"/>
    <p:sldId id="276" r:id="rId12"/>
    <p:sldId id="263"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77966" autoAdjust="0"/>
  </p:normalViewPr>
  <p:slideViewPr>
    <p:cSldViewPr snapToGrid="0">
      <p:cViewPr>
        <p:scale>
          <a:sx n="75" d="100"/>
          <a:sy n="75" d="100"/>
        </p:scale>
        <p:origin x="1464" y="30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172"/>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F1035E-B177-4A4D-8118-F04531157E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B865EB-C7AA-42EF-B70A-3ADEEB71FB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412E82-5A11-430B-A22D-5524F9287597}" type="datetimeFigureOut">
              <a:rPr lang="en-US" smtClean="0"/>
              <a:t>6/5/2025</a:t>
            </a:fld>
            <a:endParaRPr lang="en-US"/>
          </a:p>
        </p:txBody>
      </p:sp>
      <p:sp>
        <p:nvSpPr>
          <p:cNvPr id="4" name="Footer Placeholder 3">
            <a:extLst>
              <a:ext uri="{FF2B5EF4-FFF2-40B4-BE49-F238E27FC236}">
                <a16:creationId xmlns:a16="http://schemas.microsoft.com/office/drawing/2014/main" id="{23B83489-4BF8-4568-92A9-B7D221D7C4E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095DC1F-E52A-4274-B364-91DF10CB4E9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3470C6-C625-4C7E-9B23-5EBC37864CED}" type="slidenum">
              <a:rPr lang="en-US" smtClean="0"/>
              <a:t>‹#›</a:t>
            </a:fld>
            <a:endParaRPr lang="en-US"/>
          </a:p>
        </p:txBody>
      </p:sp>
    </p:spTree>
    <p:extLst>
      <p:ext uri="{BB962C8B-B14F-4D97-AF65-F5344CB8AC3E}">
        <p14:creationId xmlns:p14="http://schemas.microsoft.com/office/powerpoint/2010/main" val="140395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77978A-2D93-4E98-A8AF-578C9AEAD5CF}" type="datetimeFigureOut">
              <a:rPr lang="en-US" smtClean="0"/>
              <a:t>6/5/2025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3DCFD-4ACB-46AE-B739-23944AF7AA39}" type="slidenum">
              <a:rPr lang="en-US" smtClean="0"/>
              <a:t>‹#›</a:t>
            </a:fld>
            <a:endParaRPr lang="en-US"/>
          </a:p>
        </p:txBody>
      </p:sp>
    </p:spTree>
    <p:extLst>
      <p:ext uri="{BB962C8B-B14F-4D97-AF65-F5344CB8AC3E}">
        <p14:creationId xmlns:p14="http://schemas.microsoft.com/office/powerpoint/2010/main" val="139390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1</a:t>
            </a:fld>
            <a:endParaRPr lang="en-US"/>
          </a:p>
        </p:txBody>
      </p:sp>
    </p:spTree>
    <p:extLst>
      <p:ext uri="{BB962C8B-B14F-4D97-AF65-F5344CB8AC3E}">
        <p14:creationId xmlns:p14="http://schemas.microsoft.com/office/powerpoint/2010/main" val="264139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Some</a:t>
            </a:r>
            <a:r>
              <a:rPr lang="en-US" altLang="en-US" baseline="0" dirty="0"/>
              <a:t> accounting employers have a single location or maybe 2-3.</a:t>
            </a:r>
          </a:p>
          <a:p>
            <a:pPr>
              <a:spcBef>
                <a:spcPct val="0"/>
              </a:spcBef>
            </a:pPr>
            <a:r>
              <a:rPr lang="en-US" altLang="en-US" baseline="0" dirty="0"/>
              <a:t>Some accounting employers operate in one state and some operate in multiple states or all over the country.</a:t>
            </a:r>
          </a:p>
          <a:p>
            <a:pPr>
              <a:spcBef>
                <a:spcPct val="0"/>
              </a:spcBef>
            </a:pPr>
            <a:r>
              <a:rPr lang="en-US" altLang="en-US" baseline="0" dirty="0"/>
              <a:t>Some accounting employers operate internationally with office all over the world.</a:t>
            </a:r>
          </a:p>
          <a:p>
            <a:pPr>
              <a:spcBef>
                <a:spcPct val="0"/>
              </a:spcBef>
            </a:pPr>
            <a:endParaRPr lang="en-US" altLang="en-US" baseline="0" dirty="0"/>
          </a:p>
          <a:p>
            <a:pPr>
              <a:spcBef>
                <a:spcPct val="0"/>
              </a:spcBef>
            </a:pPr>
            <a:r>
              <a:rPr lang="en-US" altLang="en-US" baseline="0" dirty="0"/>
              <a:t>The 4 biggest accounting firms are known as “The Big 4”. They are PricewaterhouseCoopers (known as PwC), </a:t>
            </a:r>
            <a:r>
              <a:rPr lang="en-US" altLang="en-US" baseline="0" dirty="0" err="1"/>
              <a:t>Earnst</a:t>
            </a:r>
            <a:r>
              <a:rPr lang="en-US" altLang="en-US" baseline="0" dirty="0"/>
              <a:t> and Young (known as EY), Deloitte, and KPMG. </a:t>
            </a:r>
          </a:p>
          <a:p>
            <a:pPr>
              <a:spcBef>
                <a:spcPct val="0"/>
              </a:spcBef>
            </a:pPr>
            <a:endParaRPr lang="en-US" altLang="en-US" baseline="0" dirty="0"/>
          </a:p>
          <a:p>
            <a:pPr>
              <a:spcBef>
                <a:spcPct val="0"/>
              </a:spcBef>
            </a:pPr>
            <a:r>
              <a:rPr lang="en-US" altLang="en-US" baseline="0" dirty="0"/>
              <a:t>Remember how we talked about accountants were trusted. If you have ever watched the academy awards or the </a:t>
            </a:r>
            <a:r>
              <a:rPr lang="en-US" altLang="en-US" baseline="0" dirty="0" err="1"/>
              <a:t>emmys</a:t>
            </a:r>
            <a:r>
              <a:rPr lang="en-US" altLang="en-US" baseline="0" dirty="0"/>
              <a:t>, they will tell which accounting firm tabulates the votes. PwC tabulates the votes for the academy awards, which means they know who is going to win best actress or best film before anyone. EY counts the votes for the Emmys. Deloitte counts the votes for the Grammy Awards.</a:t>
            </a:r>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fld id="{E61A5414-FE74-4AD1-8EA3-17A5358EA376}" type="slidenum">
              <a:rPr lang="en-US" altLang="en-US"/>
              <a:pPr eaLnBrk="1" hangingPunct="1"/>
              <a:t>10</a:t>
            </a:fld>
            <a:endParaRPr lang="en-US" altLang="en-US"/>
          </a:p>
        </p:txBody>
      </p:sp>
    </p:spTree>
    <p:extLst>
      <p:ext uri="{BB962C8B-B14F-4D97-AF65-F5344CB8AC3E}">
        <p14:creationId xmlns:p14="http://schemas.microsoft.com/office/powerpoint/2010/main" val="95820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anose="020B0604020202020204" pitchFamily="34" charset="0"/>
                <a:cs typeface="Arial" panose="020B0604020202020204" pitchFamily="34" charset="0"/>
              </a:defRPr>
            </a:lvl1pPr>
            <a:lvl2pPr marL="742950" indent="-285750" eaLnBrk="0" hangingPunct="0">
              <a:defRPr i="1">
                <a:solidFill>
                  <a:schemeClr val="tx1"/>
                </a:solidFill>
                <a:latin typeface="Arial" panose="020B0604020202020204" pitchFamily="34" charset="0"/>
                <a:cs typeface="Arial" panose="020B0604020202020204" pitchFamily="34" charset="0"/>
              </a:defRPr>
            </a:lvl2pPr>
            <a:lvl3pPr marL="1143000" indent="-228600" eaLnBrk="0" hangingPunct="0">
              <a:defRPr i="1">
                <a:solidFill>
                  <a:schemeClr val="tx1"/>
                </a:solidFill>
                <a:latin typeface="Arial" panose="020B0604020202020204" pitchFamily="34" charset="0"/>
                <a:cs typeface="Arial" panose="020B0604020202020204" pitchFamily="34" charset="0"/>
              </a:defRPr>
            </a:lvl3pPr>
            <a:lvl4pPr marL="1600200" indent="-228600" eaLnBrk="0" hangingPunct="0">
              <a:defRPr i="1">
                <a:solidFill>
                  <a:schemeClr val="tx1"/>
                </a:solidFill>
                <a:latin typeface="Arial" panose="020B0604020202020204" pitchFamily="34" charset="0"/>
                <a:cs typeface="Arial" panose="020B0604020202020204" pitchFamily="34" charset="0"/>
              </a:defRPr>
            </a:lvl4pPr>
            <a:lvl5pPr marL="2057400" indent="-228600" eaLnBrk="0" hangingPunct="0">
              <a:defRPr 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Arial" panose="020B0604020202020204" pitchFamily="34" charset="0"/>
              </a:defRPr>
            </a:lvl9pPr>
          </a:lstStyle>
          <a:p>
            <a:pPr eaLnBrk="1" hangingPunct="1"/>
            <a:fld id="{E61A5414-FE74-4AD1-8EA3-17A5358EA376}" type="slidenum">
              <a:rPr lang="en-US" altLang="en-US"/>
              <a:pPr eaLnBrk="1" hangingPunct="1"/>
              <a:t>11</a:t>
            </a:fld>
            <a:endParaRPr lang="en-US" altLang="en-US"/>
          </a:p>
        </p:txBody>
      </p:sp>
    </p:spTree>
    <p:extLst>
      <p:ext uri="{BB962C8B-B14F-4D97-AF65-F5344CB8AC3E}">
        <p14:creationId xmlns:p14="http://schemas.microsoft.com/office/powerpoint/2010/main" val="3564632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12</a:t>
            </a:fld>
            <a:endParaRPr lang="en-US"/>
          </a:p>
        </p:txBody>
      </p:sp>
    </p:spTree>
    <p:extLst>
      <p:ext uri="{BB962C8B-B14F-4D97-AF65-F5344CB8AC3E}">
        <p14:creationId xmlns:p14="http://schemas.microsoft.com/office/powerpoint/2010/main" val="2421536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CPA</a:t>
            </a:r>
            <a:r>
              <a:rPr lang="en-US" baseline="0" dirty="0"/>
              <a:t> stands for Certified Public Accountant. It is the highest certification an accountant can receive. To become a CPA you have to have a college degree including some specific classes, pass a 4-part test, and have some experience. No matter who you are, no matter where you come from, if you have the letters CPA after your name, there will be employers who want to hire you! CPAs are the only people legally allowed to do a financial statement audit of a publicly traded company (i.e., their stock/ownership is sold on the public market.) Some of the biggest publicly traded companies in the US include </a:t>
            </a:r>
            <a:r>
              <a:rPr lang="en-US" baseline="0" dirty="0" err="1"/>
              <a:t>WalMart</a:t>
            </a:r>
            <a:r>
              <a:rPr lang="en-US" baseline="0" dirty="0"/>
              <a:t>, Apple, Amazon, and Nvidia. (Nvidia started making graphics chips for your computers and game systems, but they do a lot more now.)</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13</a:t>
            </a:fld>
            <a:endParaRPr lang="en-US"/>
          </a:p>
        </p:txBody>
      </p:sp>
    </p:spTree>
    <p:extLst>
      <p:ext uri="{BB962C8B-B14F-4D97-AF65-F5344CB8AC3E}">
        <p14:creationId xmlns:p14="http://schemas.microsoft.com/office/powerpoint/2010/main" val="828070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14</a:t>
            </a:fld>
            <a:endParaRPr lang="en-US"/>
          </a:p>
        </p:txBody>
      </p:sp>
    </p:spTree>
    <p:extLst>
      <p:ext uri="{BB962C8B-B14F-4D97-AF65-F5344CB8AC3E}">
        <p14:creationId xmlns:p14="http://schemas.microsoft.com/office/powerpoint/2010/main" val="318354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you are in school there are 2 great ways to get experience in accounting.</a:t>
            </a:r>
          </a:p>
          <a:p>
            <a:endParaRPr lang="en-US" dirty="0"/>
          </a:p>
          <a:p>
            <a:r>
              <a:rPr lang="en-US" dirty="0"/>
              <a:t>The</a:t>
            </a:r>
            <a:r>
              <a:rPr lang="en-US" baseline="0" dirty="0"/>
              <a:t> first is to join a club. Your school might have FBLA or DECA or an accounting or business club. In college, you can join an international honors organization called Beta Alpha Psi. In these clubs, you meet accountants, learn about professional skills needed to be an accountant, go on field trips, or maybe even competitions.</a:t>
            </a:r>
          </a:p>
          <a:p>
            <a:endParaRPr lang="en-US" baseline="0" dirty="0"/>
          </a:p>
          <a:p>
            <a:r>
              <a:rPr lang="en-US" baseline="0" dirty="0"/>
              <a:t>Internships in accounting are most common for college students, but some exist for high-school students. During an internship, you do accounting work, earn pretty good money, and if you do good work, you may leave with a job offer.</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15</a:t>
            </a:fld>
            <a:endParaRPr lang="en-US"/>
          </a:p>
        </p:txBody>
      </p:sp>
    </p:spTree>
    <p:extLst>
      <p:ext uri="{BB962C8B-B14F-4D97-AF65-F5344CB8AC3E}">
        <p14:creationId xmlns:p14="http://schemas.microsoft.com/office/powerpoint/2010/main" val="1123980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16</a:t>
            </a:fld>
            <a:endParaRPr lang="en-US"/>
          </a:p>
        </p:txBody>
      </p:sp>
    </p:spTree>
    <p:extLst>
      <p:ext uri="{BB962C8B-B14F-4D97-AF65-F5344CB8AC3E}">
        <p14:creationId xmlns:p14="http://schemas.microsoft.com/office/powerpoint/2010/main" val="623711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you learn in accounting really gives</a:t>
            </a:r>
            <a:r>
              <a:rPr lang="en-US" baseline="0" dirty="0"/>
              <a:t> you unlimited opportunities. Even if you decide one day, you don’t want to “be” an accountant anymore, you will have a really good understanding of how business works, and you can easily transition into another part of the company. Remember, no matter what your job is in a company, that company needs to bring in money and pay out money, and almost every person in the company plays a part in that. If you understand the accounting for a company, you understand what actions increase and decrease profits and can easily move out of accounting and into management or even become the Chief Financial Officer or the Chief Executive Officer (aka, company president).</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17</a:t>
            </a:fld>
            <a:endParaRPr lang="en-US"/>
          </a:p>
        </p:txBody>
      </p:sp>
    </p:spTree>
    <p:extLst>
      <p:ext uri="{BB962C8B-B14F-4D97-AF65-F5344CB8AC3E}">
        <p14:creationId xmlns:p14="http://schemas.microsoft.com/office/powerpoint/2010/main" val="300155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2</a:t>
            </a:fld>
            <a:endParaRPr lang="en-US"/>
          </a:p>
        </p:txBody>
      </p:sp>
    </p:spTree>
    <p:extLst>
      <p:ext uri="{BB962C8B-B14F-4D97-AF65-F5344CB8AC3E}">
        <p14:creationId xmlns:p14="http://schemas.microsoft.com/office/powerpoint/2010/main" val="189769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Professional</a:t>
            </a:r>
            <a:r>
              <a:rPr lang="en-US" baseline="0" dirty="0"/>
              <a:t> = Understanding complicated topic; advise clients who need your help</a:t>
            </a:r>
          </a:p>
          <a:p>
            <a:endParaRPr lang="en-US" baseline="0" dirty="0"/>
          </a:p>
          <a:p>
            <a:r>
              <a:rPr lang="en-US" baseline="0" dirty="0"/>
              <a:t>Problem Solving = resolving issues for clients (examples: how to account for a new promotional plan; how to raise profits in the future; deciding to open a new location)</a:t>
            </a:r>
          </a:p>
          <a:p>
            <a:endParaRPr lang="en-US" baseline="0" dirty="0"/>
          </a:p>
          <a:p>
            <a:r>
              <a:rPr lang="en-US" baseline="0" dirty="0"/>
              <a:t>Collaborating = Most accountants work in a team</a:t>
            </a:r>
          </a:p>
          <a:p>
            <a:endParaRPr lang="en-US" dirty="0"/>
          </a:p>
          <a:p>
            <a:r>
              <a:rPr lang="en-US" dirty="0"/>
              <a:t>Good Communicator = oral and written; able to take technical information</a:t>
            </a:r>
            <a:r>
              <a:rPr lang="en-US" baseline="0" dirty="0"/>
              <a:t> and share it in a relatable way with clients; documenting the work you have done so supervisors can review, and it can be duplicated in the future</a:t>
            </a:r>
          </a:p>
          <a:p>
            <a:endParaRPr lang="en-US" baseline="0" dirty="0"/>
          </a:p>
          <a:p>
            <a:r>
              <a:rPr lang="en-US" baseline="0" dirty="0"/>
              <a:t>Tech Savvy = Heavy use of Excel, accounting software, and other technology tools including artificial intelligence and drones (Drones with cameras are used in accounting to observe inventory)</a:t>
            </a:r>
          </a:p>
          <a:p>
            <a:endParaRPr lang="en-US" baseline="0" dirty="0"/>
          </a:p>
          <a:p>
            <a:r>
              <a:rPr lang="en-US" baseline="0" dirty="0"/>
              <a:t>Project Manager = getting a set of tasks done in a time budget; includes the ability to manage time and prioritize</a:t>
            </a:r>
          </a:p>
          <a:p>
            <a:endParaRPr lang="en-US" baseline="0" dirty="0"/>
          </a:p>
          <a:p>
            <a:r>
              <a:rPr lang="en-US" baseline="0" dirty="0"/>
              <a:t>Ethical = Accounting can be used to lie and mislead people; ethical accountants would not do that. Example: </a:t>
            </a:r>
            <a:r>
              <a:rPr lang="en-US" baseline="0" dirty="0" err="1"/>
              <a:t>Worldcom</a:t>
            </a:r>
            <a:r>
              <a:rPr lang="en-US" baseline="0" dirty="0"/>
              <a:t> was located in the small town of Clinton, Mississippi. Almost everyone in Clinton either worked at </a:t>
            </a:r>
            <a:r>
              <a:rPr lang="en-US" baseline="0" dirty="0" err="1"/>
              <a:t>Worldcom</a:t>
            </a:r>
            <a:r>
              <a:rPr lang="en-US" baseline="0" dirty="0"/>
              <a:t> or at a business that supported the community (e.g., restaurants, grocery stores, hotels). The leaders of </a:t>
            </a:r>
            <a:r>
              <a:rPr lang="en-US" baseline="0" dirty="0" err="1"/>
              <a:t>Worldcom</a:t>
            </a:r>
            <a:r>
              <a:rPr lang="en-US" baseline="0" dirty="0"/>
              <a:t> lied on the financial statements to keep the stock price high so they could benefit personally. When the lies were revealed, the company stock went to $0. Every employee lost most of their retirement money, and some people who were 70+years old had to go back to work to support themselves.</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3</a:t>
            </a:fld>
            <a:endParaRPr lang="en-US"/>
          </a:p>
        </p:txBody>
      </p:sp>
    </p:spTree>
    <p:extLst>
      <p:ext uri="{BB962C8B-B14F-4D97-AF65-F5344CB8AC3E}">
        <p14:creationId xmlns:p14="http://schemas.microsoft.com/office/powerpoint/2010/main" val="52377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4</a:t>
            </a:fld>
            <a:endParaRPr lang="en-US"/>
          </a:p>
        </p:txBody>
      </p:sp>
    </p:spTree>
    <p:extLst>
      <p:ext uri="{BB962C8B-B14F-4D97-AF65-F5344CB8AC3E}">
        <p14:creationId xmlns:p14="http://schemas.microsoft.com/office/powerpoint/2010/main" val="3776716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Accounting = Recording</a:t>
            </a:r>
            <a:r>
              <a:rPr lang="en-US" baseline="0" dirty="0"/>
              <a:t> journal entries that describe the financial effect of transactions/actions taken by the company and preparing financial statements that are used internally and externally. If a company wants a loan from a bank, the bank will ask to see their financial statements. Publicly traded companies publish their financial statements for everyone to read to help people decide if they want to invest in (buy stock in)  that company.</a:t>
            </a:r>
          </a:p>
          <a:p>
            <a:endParaRPr lang="en-US" baseline="0" dirty="0"/>
          </a:p>
          <a:p>
            <a:r>
              <a:rPr lang="en-US" baseline="0" dirty="0"/>
              <a:t>Managerial Accounting = decision making using financial information. Examples: should we make this item in house or buy it from an outside supplier; can we afford to give our employees a raise; should we close our store in Michigan; should we open a new location in California</a:t>
            </a:r>
          </a:p>
          <a:p>
            <a:endParaRPr lang="en-US" baseline="0" dirty="0"/>
          </a:p>
          <a:p>
            <a:r>
              <a:rPr lang="en-US" baseline="0" dirty="0"/>
              <a:t>Taxation = accountants who specialize in taxes of all types (income tax, payroll tax, sales tax, property tax, and more). Tax is a portion of an individual, family, or business income paid to the state and/or federal government so the government can fund services like police departments, fire department, build roads, and other things we all use.</a:t>
            </a:r>
          </a:p>
          <a:p>
            <a:endParaRPr lang="en-US" baseline="0" dirty="0"/>
          </a:p>
          <a:p>
            <a:r>
              <a:rPr lang="en-US" baseline="0" dirty="0"/>
              <a:t>Auditing = Auditors are specialists who determine whether a set of rules have been followed. Examples include examining a company’s financial statements (prepared by the financial accountants) to see if they followed the rules called generally accepted accounting principles; a tax auditor looks at a tax return and compares it to the tax laws to make sure the person or business paid the right amount of taxes.</a:t>
            </a:r>
          </a:p>
          <a:p>
            <a:endParaRPr lang="en-US" baseline="0" dirty="0"/>
          </a:p>
          <a:p>
            <a:r>
              <a:rPr lang="en-US" baseline="0" dirty="0"/>
              <a:t>Fraud and Forensics = a branch of accounting that looks for intentional manipulation or lies or theft. You’ve probably heard of a forensic scientist. Forensic means suitable for presentation in court. Forensic accountants frequently testify in court about things like if someone is getting or using their money for something illegal; or if 2 business partners or a married couple are separating, a forensic accountant will help determine the true value to be split just in case one person is hiding money from the other.</a:t>
            </a:r>
          </a:p>
          <a:p>
            <a:endParaRPr lang="en-US" baseline="0" dirty="0"/>
          </a:p>
          <a:p>
            <a:r>
              <a:rPr lang="en-US" baseline="0" dirty="0"/>
              <a:t>Information Systems = where accounting and computers meet. Accountants in this field create/program software to collect, secure, and report accounting information. They also have a good understanding of how business processes work and when and how they create accounting data; then they help transform that data into useful information (useful means that someone can use it to make decisions).</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5</a:t>
            </a:fld>
            <a:endParaRPr lang="en-US"/>
          </a:p>
        </p:txBody>
      </p:sp>
    </p:spTree>
    <p:extLst>
      <p:ext uri="{BB962C8B-B14F-4D97-AF65-F5344CB8AC3E}">
        <p14:creationId xmlns:p14="http://schemas.microsoft.com/office/powerpoint/2010/main" val="1532276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6</a:t>
            </a:fld>
            <a:endParaRPr lang="en-US"/>
          </a:p>
        </p:txBody>
      </p:sp>
    </p:spTree>
    <p:extLst>
      <p:ext uri="{BB962C8B-B14F-4D97-AF65-F5344CB8AC3E}">
        <p14:creationId xmlns:p14="http://schemas.microsoft.com/office/powerpoint/2010/main" val="84151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 Salaries = An accounting major who graduate college with a 3.0 GPA or</a:t>
            </a:r>
            <a:r>
              <a:rPr lang="en-US" baseline="0" dirty="0"/>
              <a:t> higher will likely have 3-5 job offers that start at about $65,000. Lower than a 3.0 and you can still find a job, but those start out a little lower averaging $45,000.</a:t>
            </a:r>
          </a:p>
          <a:p>
            <a:endParaRPr lang="en-US" baseline="0" dirty="0"/>
          </a:p>
          <a:p>
            <a:r>
              <a:rPr lang="en-US" baseline="0" dirty="0"/>
              <a:t>Travel = There are opportunities if you want them to travel the state, country, or world doing accounting. The internal auditors from </a:t>
            </a:r>
            <a:r>
              <a:rPr lang="en-US" baseline="0" dirty="0" err="1"/>
              <a:t>WalMart</a:t>
            </a:r>
            <a:r>
              <a:rPr lang="en-US" baseline="0" dirty="0"/>
              <a:t> visit many different countries every year. If you don’t want to travel much, smaller firms and tax preparers don’t do as much travel.</a:t>
            </a:r>
          </a:p>
          <a:p>
            <a:endParaRPr lang="en-US" baseline="0" dirty="0"/>
          </a:p>
          <a:p>
            <a:r>
              <a:rPr lang="en-US" baseline="0" dirty="0"/>
              <a:t>Advancement = do a good job and you will get promoted quickly. After 2 years of experience, you are likely to move from entry-level staff to a supervisor where you oversee the work of the new hires. 2-3 more years and your salary could be over $100,000</a:t>
            </a:r>
          </a:p>
          <a:p>
            <a:endParaRPr lang="en-US" baseline="0" dirty="0"/>
          </a:p>
          <a:p>
            <a:r>
              <a:rPr lang="en-US" baseline="0" dirty="0"/>
              <a:t>Respect/Trust = Accounting is similar to law or medicine. You become an expert in how accounting and/or taxes work, and all the people out there who don’t know that need your help. You could help a great chef, who is great a cooking but doesn’t understand financing, open his/her own restaurant. You could help a professional athlete understand how to safeguard their money for retirement and how to pay taxes in every state and country they play a game/match. Some accountants are government watchdogs making sure that tax dollars are not misused.</a:t>
            </a:r>
          </a:p>
          <a:p>
            <a:endParaRPr lang="en-US" baseline="0" dirty="0"/>
          </a:p>
          <a:p>
            <a:r>
              <a:rPr lang="en-US" baseline="0" dirty="0"/>
              <a:t>Mobility = If you don’t like the work you do, the company you work for, the part of the world you live in, there are jobs in accounting everywhere. It is very easy to find a place you’ll love to work. And some accounting jobs are 100% or partially remote, so you can work from anywhere.</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7</a:t>
            </a:fld>
            <a:endParaRPr lang="en-US"/>
          </a:p>
        </p:txBody>
      </p:sp>
    </p:spTree>
    <p:extLst>
      <p:ext uri="{BB962C8B-B14F-4D97-AF65-F5344CB8AC3E}">
        <p14:creationId xmlns:p14="http://schemas.microsoft.com/office/powerpoint/2010/main" val="711434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53DCFD-4ACB-46AE-B739-23944AF7AA39}" type="slidenum">
              <a:rPr lang="en-US" smtClean="0"/>
              <a:t>8</a:t>
            </a:fld>
            <a:endParaRPr lang="en-US"/>
          </a:p>
        </p:txBody>
      </p:sp>
    </p:spTree>
    <p:extLst>
      <p:ext uri="{BB962C8B-B14F-4D97-AF65-F5344CB8AC3E}">
        <p14:creationId xmlns:p14="http://schemas.microsoft.com/office/powerpoint/2010/main" val="33194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a:t>
            </a:r>
            <a:r>
              <a:rPr lang="en-US" baseline="0" dirty="0"/>
              <a:t> Accounting = an office of just accountants who sell their accounting services to any individual or business or organization that needs them. You have multiple clients.</a:t>
            </a:r>
          </a:p>
          <a:p>
            <a:endParaRPr lang="en-US" baseline="0" dirty="0"/>
          </a:p>
          <a:p>
            <a:r>
              <a:rPr lang="en-US" baseline="0" dirty="0"/>
              <a:t>Corporate Accounting = you are an accountant for a specific company like </a:t>
            </a:r>
            <a:r>
              <a:rPr lang="en-US" baseline="0" dirty="0" err="1"/>
              <a:t>Coca-cola</a:t>
            </a:r>
            <a:r>
              <a:rPr lang="en-US" baseline="0" dirty="0"/>
              <a:t>, Nintendo, AT&amp;T, or </a:t>
            </a:r>
            <a:r>
              <a:rPr lang="en-US" baseline="0" dirty="0" err="1"/>
              <a:t>WalMart</a:t>
            </a:r>
            <a:r>
              <a:rPr lang="en-US" baseline="0" dirty="0"/>
              <a:t>. You have a single client and that client has a profit motive. They want to make lots of money.</a:t>
            </a:r>
          </a:p>
          <a:p>
            <a:endParaRPr lang="en-US" baseline="0" dirty="0"/>
          </a:p>
          <a:p>
            <a:r>
              <a:rPr lang="en-US" baseline="0" dirty="0"/>
              <a:t>Government Accountants = work for state or federal entities like the Pentagon, the White House, the Arkansas Governor’s Office, the Environmental Protection Agency, and others. They collect and spend tax dollars for the purpose/mission of that particular government office.</a:t>
            </a:r>
          </a:p>
          <a:p>
            <a:endParaRPr lang="en-US" baseline="0" dirty="0"/>
          </a:p>
          <a:p>
            <a:r>
              <a:rPr lang="en-US" baseline="0" dirty="0"/>
              <a:t>Nonprofit Accounting = very similar to corporate accounting. You work for a single entity, but this time, the entity is a not-for-profit entity or a charity. Some examples include the American Heart Association, most schools and universities, The Humane Society, Food Banks, the Audubon society, and other organizations that help people, animals, and plants who need assistance.</a:t>
            </a:r>
            <a:endParaRPr lang="en-US" dirty="0"/>
          </a:p>
        </p:txBody>
      </p:sp>
      <p:sp>
        <p:nvSpPr>
          <p:cNvPr id="4" name="Slide Number Placeholder 3"/>
          <p:cNvSpPr>
            <a:spLocks noGrp="1"/>
          </p:cNvSpPr>
          <p:nvPr>
            <p:ph type="sldNum" sz="quarter" idx="5"/>
          </p:nvPr>
        </p:nvSpPr>
        <p:spPr/>
        <p:txBody>
          <a:bodyPr/>
          <a:lstStyle/>
          <a:p>
            <a:fld id="{3053DCFD-4ACB-46AE-B739-23944AF7AA39}" type="slidenum">
              <a:rPr lang="en-US" smtClean="0"/>
              <a:t>9</a:t>
            </a:fld>
            <a:endParaRPr lang="en-US"/>
          </a:p>
        </p:txBody>
      </p:sp>
    </p:spTree>
    <p:extLst>
      <p:ext uri="{BB962C8B-B14F-4D97-AF65-F5344CB8AC3E}">
        <p14:creationId xmlns:p14="http://schemas.microsoft.com/office/powerpoint/2010/main" val="618339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5414"/>
            <a:ext cx="7772400" cy="1948254"/>
          </a:xfrm>
        </p:spPr>
        <p:txBody>
          <a:bodyPr anchor="b">
            <a:normAutofit/>
          </a:bodyPr>
          <a:lstStyle>
            <a:lvl1pPr algn="ctr">
              <a:defRPr sz="5400">
                <a:latin typeface="Eras Bold ITC" panose="020B0907030504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4590333"/>
            <a:ext cx="6858000" cy="165576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BD430502-9ACE-4BD6-AD37-B2F9473B0D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7968" y="131067"/>
            <a:ext cx="6608064" cy="2286000"/>
          </a:xfrm>
          <a:prstGeom prst="rect">
            <a:avLst/>
          </a:prstGeom>
        </p:spPr>
      </p:pic>
      <p:sp>
        <p:nvSpPr>
          <p:cNvPr id="11" name="Rectangle 10">
            <a:extLst>
              <a:ext uri="{FF2B5EF4-FFF2-40B4-BE49-F238E27FC236}">
                <a16:creationId xmlns:a16="http://schemas.microsoft.com/office/drawing/2014/main" id="{77A0727C-8FBF-4D97-BC10-50B6C080F8FD}"/>
              </a:ext>
            </a:extLst>
          </p:cNvPr>
          <p:cNvSpPr/>
          <p:nvPr userDrawn="1"/>
        </p:nvSpPr>
        <p:spPr>
          <a:xfrm>
            <a:off x="0" y="6246094"/>
            <a:ext cx="9144000" cy="6183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0AEB172-8BAD-45AC-9FF8-9FDCB9762C0C}"/>
              </a:ext>
            </a:extLst>
          </p:cNvPr>
          <p:cNvSpPr/>
          <p:nvPr userDrawn="1"/>
        </p:nvSpPr>
        <p:spPr>
          <a:xfrm>
            <a:off x="0" y="6246094"/>
            <a:ext cx="9144000" cy="4265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06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0D391-36E3-4588-BB75-438FB748A55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D9163-B3F6-4F36-A4B7-23CD7525AC1A}" type="slidenum">
              <a:rPr lang="en-US" smtClean="0"/>
              <a:t>‹#›</a:t>
            </a:fld>
            <a:endParaRPr lang="en-US"/>
          </a:p>
        </p:txBody>
      </p:sp>
    </p:spTree>
    <p:extLst>
      <p:ext uri="{BB962C8B-B14F-4D97-AF65-F5344CB8AC3E}">
        <p14:creationId xmlns:p14="http://schemas.microsoft.com/office/powerpoint/2010/main" val="135919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0D391-36E3-4588-BB75-438FB748A55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D9163-B3F6-4F36-A4B7-23CD7525AC1A}" type="slidenum">
              <a:rPr lang="en-US" smtClean="0"/>
              <a:t>‹#›</a:t>
            </a:fld>
            <a:endParaRPr lang="en-US"/>
          </a:p>
        </p:txBody>
      </p:sp>
    </p:spTree>
    <p:extLst>
      <p:ext uri="{BB962C8B-B14F-4D97-AF65-F5344CB8AC3E}">
        <p14:creationId xmlns:p14="http://schemas.microsoft.com/office/powerpoint/2010/main" val="419788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73CB1E9-9A10-4C6A-9B70-E472FDE71F23}"/>
              </a:ext>
            </a:extLst>
          </p:cNvPr>
          <p:cNvSpPr/>
          <p:nvPr userDrawn="1"/>
        </p:nvSpPr>
        <p:spPr>
          <a:xfrm>
            <a:off x="0" y="35091"/>
            <a:ext cx="9144000" cy="9285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CA081D5-7E42-42CC-8D52-648D8FB5DBCC}"/>
              </a:ext>
            </a:extLst>
          </p:cNvPr>
          <p:cNvSpPr/>
          <p:nvPr userDrawn="1"/>
        </p:nvSpPr>
        <p:spPr>
          <a:xfrm>
            <a:off x="0" y="-7965"/>
            <a:ext cx="9144000" cy="779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6797"/>
            <a:ext cx="9144000" cy="831206"/>
          </a:xfrm>
        </p:spPr>
        <p:txBody>
          <a:bodyPr/>
          <a:lstStyle>
            <a:lvl1pPr>
              <a:defRPr b="1">
                <a:latin typeface="Eras Bold ITC" panose="020B0907030504020204" pitchFamily="34" charset="0"/>
              </a:defRPr>
            </a:lvl1pPr>
          </a:lstStyle>
          <a:p>
            <a:r>
              <a:rPr lang="en-US" dirty="0"/>
              <a:t>Click to edit Master title style</a:t>
            </a:r>
          </a:p>
        </p:txBody>
      </p:sp>
      <p:sp>
        <p:nvSpPr>
          <p:cNvPr id="3" name="Content Placeholder 2"/>
          <p:cNvSpPr>
            <a:spLocks noGrp="1"/>
          </p:cNvSpPr>
          <p:nvPr>
            <p:ph idx="1"/>
          </p:nvPr>
        </p:nvSpPr>
        <p:spPr>
          <a:xfrm>
            <a:off x="252868" y="1161143"/>
            <a:ext cx="8678189" cy="4731657"/>
          </a:xfrm>
        </p:spPr>
        <p:txBody>
          <a:bodyPr/>
          <a:lstStyle>
            <a:lvl1pPr>
              <a:defRPr sz="3200"/>
            </a:lvl1pPr>
            <a:lvl2pPr>
              <a:defRPr sz="28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062DED70-2A86-49B3-ADBC-C29350FC77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9397" y="5892800"/>
            <a:ext cx="2519245" cy="871510"/>
          </a:xfrm>
          <a:prstGeom prst="rect">
            <a:avLst/>
          </a:prstGeom>
        </p:spPr>
      </p:pic>
    </p:spTree>
    <p:extLst>
      <p:ext uri="{BB962C8B-B14F-4D97-AF65-F5344CB8AC3E}">
        <p14:creationId xmlns:p14="http://schemas.microsoft.com/office/powerpoint/2010/main" val="30765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Eras Bold ITC" panose="020B0907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Rectangle 6">
            <a:extLst>
              <a:ext uri="{FF2B5EF4-FFF2-40B4-BE49-F238E27FC236}">
                <a16:creationId xmlns:a16="http://schemas.microsoft.com/office/drawing/2014/main" id="{713053BC-852F-4D9D-A388-58E7CBE0F53F}"/>
              </a:ext>
            </a:extLst>
          </p:cNvPr>
          <p:cNvSpPr/>
          <p:nvPr userDrawn="1"/>
        </p:nvSpPr>
        <p:spPr>
          <a:xfrm>
            <a:off x="0" y="0"/>
            <a:ext cx="9144000" cy="6183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78EDFAB-F13C-4496-AAD7-3D81A8A5F2B2}"/>
              </a:ext>
            </a:extLst>
          </p:cNvPr>
          <p:cNvSpPr/>
          <p:nvPr userDrawn="1"/>
        </p:nvSpPr>
        <p:spPr>
          <a:xfrm>
            <a:off x="0" y="0"/>
            <a:ext cx="9144000" cy="4265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CEC2B0FD-769C-47E5-BEA6-6B0FD43ECD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641" y="618321"/>
            <a:ext cx="2519245" cy="871510"/>
          </a:xfrm>
          <a:prstGeom prst="rect">
            <a:avLst/>
          </a:prstGeom>
        </p:spPr>
      </p:pic>
    </p:spTree>
    <p:extLst>
      <p:ext uri="{BB962C8B-B14F-4D97-AF65-F5344CB8AC3E}">
        <p14:creationId xmlns:p14="http://schemas.microsoft.com/office/powerpoint/2010/main" val="925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09AF0A-9DC1-43E9-9D20-A4AE8BBA8914}"/>
              </a:ext>
            </a:extLst>
          </p:cNvPr>
          <p:cNvSpPr/>
          <p:nvPr userDrawn="1"/>
        </p:nvSpPr>
        <p:spPr>
          <a:xfrm>
            <a:off x="0" y="35091"/>
            <a:ext cx="9144000" cy="9285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215558-5ADB-4D7B-A417-8F44ED274FF9}"/>
              </a:ext>
            </a:extLst>
          </p:cNvPr>
          <p:cNvSpPr/>
          <p:nvPr userDrawn="1"/>
        </p:nvSpPr>
        <p:spPr>
          <a:xfrm>
            <a:off x="0" y="-7965"/>
            <a:ext cx="9144000" cy="779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7964"/>
            <a:ext cx="9144000" cy="822920"/>
          </a:xfrm>
        </p:spPr>
        <p:txBody>
          <a:bodyPr/>
          <a:lstStyle>
            <a:lvl1pPr>
              <a:defRPr>
                <a:latin typeface="Eras Bold ITC" panose="020B0907030504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88A0B839-8FCE-4D99-ABEB-DE1D35433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9397" y="5892800"/>
            <a:ext cx="2519245" cy="871510"/>
          </a:xfrm>
          <a:prstGeom prst="rect">
            <a:avLst/>
          </a:prstGeom>
        </p:spPr>
      </p:pic>
      <p:sp>
        <p:nvSpPr>
          <p:cNvPr id="3" name="Content Placeholder 2"/>
          <p:cNvSpPr>
            <a:spLocks noGrp="1"/>
          </p:cNvSpPr>
          <p:nvPr>
            <p:ph sz="half" idx="1"/>
          </p:nvPr>
        </p:nvSpPr>
        <p:spPr>
          <a:xfrm>
            <a:off x="171450" y="1078279"/>
            <a:ext cx="4233496" cy="4997206"/>
          </a:xfrm>
        </p:spPr>
        <p:txBody>
          <a:bodyPr/>
          <a:lstStyle>
            <a:lvl1pPr>
              <a:defRPr sz="3200"/>
            </a:lvl1pPr>
            <a:lvl2pPr>
              <a:defRPr sz="28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43450" y="1078279"/>
            <a:ext cx="4233496" cy="4997206"/>
          </a:xfrm>
        </p:spPr>
        <p:txBody>
          <a:bodyPr/>
          <a:lstStyle>
            <a:lvl1pPr>
              <a:defRPr sz="3200"/>
            </a:lvl1pPr>
            <a:lvl2pPr>
              <a:defRPr sz="28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1483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uiExpand="1"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2642" y="1235633"/>
            <a:ext cx="4298322" cy="566790"/>
          </a:xfrm>
        </p:spPr>
        <p:txBody>
          <a:bodyPr anchor="b"/>
          <a:lstStyle>
            <a:lvl1pPr marL="0" indent="0">
              <a:buNone/>
              <a:defRPr sz="2400" b="1">
                <a:latin typeface="Eras Bold ITC" panose="020B0907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72642" y="1802422"/>
            <a:ext cx="4298322" cy="4211515"/>
          </a:xfrm>
        </p:spPr>
        <p:txBody>
          <a:bodyPr/>
          <a:lstStyle>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1" y="1235633"/>
            <a:ext cx="4319491" cy="566790"/>
          </a:xfrm>
        </p:spPr>
        <p:txBody>
          <a:bodyPr anchor="b"/>
          <a:lstStyle>
            <a:lvl1pPr marL="0" indent="0">
              <a:buNone/>
              <a:defRPr sz="2400" b="1">
                <a:latin typeface="Eras Bold ITC" panose="020B0907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1802422"/>
            <a:ext cx="4319491" cy="4211515"/>
          </a:xfrm>
        </p:spPr>
        <p:txBody>
          <a:bodyPr/>
          <a:lstStyle>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7">
            <a:extLst>
              <a:ext uri="{FF2B5EF4-FFF2-40B4-BE49-F238E27FC236}">
                <a16:creationId xmlns:a16="http://schemas.microsoft.com/office/drawing/2014/main" id="{66F6A338-03E1-4DD0-AE32-607E1334D5D9}"/>
              </a:ext>
            </a:extLst>
          </p:cNvPr>
          <p:cNvSpPr/>
          <p:nvPr userDrawn="1"/>
        </p:nvSpPr>
        <p:spPr>
          <a:xfrm>
            <a:off x="0" y="35091"/>
            <a:ext cx="9144000" cy="9285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8BCD219-55A6-4070-AA8D-590900B40170}"/>
              </a:ext>
            </a:extLst>
          </p:cNvPr>
          <p:cNvSpPr/>
          <p:nvPr userDrawn="1"/>
        </p:nvSpPr>
        <p:spPr>
          <a:xfrm>
            <a:off x="0" y="-7965"/>
            <a:ext cx="9144000" cy="779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E68C8FB8-1C5F-4465-85FD-3DAB4750E6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9397" y="5892800"/>
            <a:ext cx="2519245" cy="871510"/>
          </a:xfrm>
          <a:prstGeom prst="rect">
            <a:avLst/>
          </a:prstGeom>
        </p:spPr>
      </p:pic>
      <p:sp>
        <p:nvSpPr>
          <p:cNvPr id="2" name="Title 1"/>
          <p:cNvSpPr>
            <a:spLocks noGrp="1"/>
          </p:cNvSpPr>
          <p:nvPr>
            <p:ph type="title"/>
          </p:nvPr>
        </p:nvSpPr>
        <p:spPr>
          <a:xfrm>
            <a:off x="0" y="-7964"/>
            <a:ext cx="9144000" cy="822919"/>
          </a:xfrm>
        </p:spPr>
        <p:txBody>
          <a:bodyPr/>
          <a:lstStyle>
            <a:lvl1pPr>
              <a:defRPr>
                <a:latin typeface="Eras Bold ITC" panose="020B0907030504020204" pitchFamily="34" charset="0"/>
              </a:defRPr>
            </a:lvl1pPr>
          </a:lstStyle>
          <a:p>
            <a:r>
              <a:rPr lang="en-US" dirty="0"/>
              <a:t>Click to edit Master title style</a:t>
            </a:r>
          </a:p>
        </p:txBody>
      </p:sp>
    </p:spTree>
    <p:extLst>
      <p:ext uri="{BB962C8B-B14F-4D97-AF65-F5344CB8AC3E}">
        <p14:creationId xmlns:p14="http://schemas.microsoft.com/office/powerpoint/2010/main" val="59444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1D2A1E-8D74-4601-8466-5826E3F57D41}"/>
              </a:ext>
            </a:extLst>
          </p:cNvPr>
          <p:cNvSpPr/>
          <p:nvPr userDrawn="1"/>
        </p:nvSpPr>
        <p:spPr>
          <a:xfrm>
            <a:off x="0" y="35091"/>
            <a:ext cx="9144000" cy="9285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9608550-E1AA-4D3A-A678-A1BD37C4A500}"/>
              </a:ext>
            </a:extLst>
          </p:cNvPr>
          <p:cNvSpPr/>
          <p:nvPr userDrawn="1"/>
        </p:nvSpPr>
        <p:spPr>
          <a:xfrm>
            <a:off x="0" y="-7965"/>
            <a:ext cx="9144000" cy="779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4CA7E49-08FB-4A44-A78B-1979381801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9397" y="5892800"/>
            <a:ext cx="2519245" cy="871510"/>
          </a:xfrm>
          <a:prstGeom prst="rect">
            <a:avLst/>
          </a:prstGeom>
        </p:spPr>
      </p:pic>
      <p:sp>
        <p:nvSpPr>
          <p:cNvPr id="2" name="Title 1"/>
          <p:cNvSpPr>
            <a:spLocks noGrp="1"/>
          </p:cNvSpPr>
          <p:nvPr>
            <p:ph type="title"/>
          </p:nvPr>
        </p:nvSpPr>
        <p:spPr>
          <a:xfrm>
            <a:off x="-1" y="93690"/>
            <a:ext cx="9143999" cy="721265"/>
          </a:xfrm>
        </p:spPr>
        <p:txBody>
          <a:bodyPr/>
          <a:lstStyle>
            <a:lvl1pPr>
              <a:defRPr>
                <a:latin typeface="Eras Bold ITC" panose="020B0907030504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80213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0D391-36E3-4588-BB75-438FB748A55C}" type="datetimeFigureOut">
              <a:rPr lang="en-US" smtClean="0"/>
              <a:t>6/5/2025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D9163-B3F6-4F36-A4B7-23CD7525AC1A}" type="slidenum">
              <a:rPr lang="en-US" smtClean="0"/>
              <a:t>‹#›</a:t>
            </a:fld>
            <a:endParaRPr lang="en-US"/>
          </a:p>
        </p:txBody>
      </p:sp>
    </p:spTree>
    <p:extLst>
      <p:ext uri="{BB962C8B-B14F-4D97-AF65-F5344CB8AC3E}">
        <p14:creationId xmlns:p14="http://schemas.microsoft.com/office/powerpoint/2010/main" val="70841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D0D391-36E3-4588-BB75-438FB748A55C}"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D9163-B3F6-4F36-A4B7-23CD7525AC1A}" type="slidenum">
              <a:rPr lang="en-US" smtClean="0"/>
              <a:t>‹#›</a:t>
            </a:fld>
            <a:endParaRPr lang="en-US"/>
          </a:p>
        </p:txBody>
      </p:sp>
    </p:spTree>
    <p:extLst>
      <p:ext uri="{BB962C8B-B14F-4D97-AF65-F5344CB8AC3E}">
        <p14:creationId xmlns:p14="http://schemas.microsoft.com/office/powerpoint/2010/main" val="194904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D0D391-36E3-4588-BB75-438FB748A55C}"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D9163-B3F6-4F36-A4B7-23CD7525AC1A}" type="slidenum">
              <a:rPr lang="en-US" smtClean="0"/>
              <a:t>‹#›</a:t>
            </a:fld>
            <a:endParaRPr lang="en-US"/>
          </a:p>
        </p:txBody>
      </p:sp>
    </p:spTree>
    <p:extLst>
      <p:ext uri="{BB962C8B-B14F-4D97-AF65-F5344CB8AC3E}">
        <p14:creationId xmlns:p14="http://schemas.microsoft.com/office/powerpoint/2010/main" val="95458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0D391-36E3-4588-BB75-438FB748A55C}" type="datetimeFigureOut">
              <a:rPr lang="en-US" smtClean="0"/>
              <a:t>6/5/2025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D9163-B3F6-4F36-A4B7-23CD7525AC1A}" type="slidenum">
              <a:rPr lang="en-US" smtClean="0"/>
              <a:t>‹#›</a:t>
            </a:fld>
            <a:endParaRPr lang="en-US"/>
          </a:p>
        </p:txBody>
      </p:sp>
    </p:spTree>
    <p:extLst>
      <p:ext uri="{BB962C8B-B14F-4D97-AF65-F5344CB8AC3E}">
        <p14:creationId xmlns:p14="http://schemas.microsoft.com/office/powerpoint/2010/main" val="3374149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871E45-ED67-1DF6-7321-88A0AEFD668E}"/>
              </a:ext>
            </a:extLst>
          </p:cNvPr>
          <p:cNvSpPr>
            <a:spLocks noGrp="1"/>
          </p:cNvSpPr>
          <p:nvPr>
            <p:ph type="title"/>
          </p:nvPr>
        </p:nvSpPr>
        <p:spPr/>
        <p:txBody>
          <a:bodyPr/>
          <a:lstStyle/>
          <a:p>
            <a:r>
              <a:rPr lang="en-US" dirty="0"/>
              <a:t>7 Reasons to </a:t>
            </a:r>
            <a:br>
              <a:rPr lang="en-US" dirty="0"/>
            </a:br>
            <a:r>
              <a:rPr lang="en-US" dirty="0"/>
              <a:t>Study Accounting</a:t>
            </a:r>
          </a:p>
        </p:txBody>
      </p:sp>
      <p:sp>
        <p:nvSpPr>
          <p:cNvPr id="5" name="Text Placeholder 4">
            <a:extLst>
              <a:ext uri="{FF2B5EF4-FFF2-40B4-BE49-F238E27FC236}">
                <a16:creationId xmlns:a16="http://schemas.microsoft.com/office/drawing/2014/main" id="{9B45279A-0A61-4233-6D61-43C38915BCF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841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rot="336615">
            <a:off x="1447800" y="1576259"/>
            <a:ext cx="7543800" cy="4772025"/>
          </a:xfrm>
          <a:prstGeom prst="rect">
            <a:avLst/>
          </a:prstGeom>
        </p:spPr>
      </p:pic>
      <p:pic>
        <p:nvPicPr>
          <p:cNvPr id="5" name="Picture 21" descr="http://www.stickylife.com/images/u/0e83eea726a5498a99705eb45b079ae5-8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75594">
            <a:off x="3310042" y="1634885"/>
            <a:ext cx="3442645"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5-Point Star 1"/>
          <p:cNvSpPr/>
          <p:nvPr/>
        </p:nvSpPr>
        <p:spPr bwMode="auto">
          <a:xfrm>
            <a:off x="4648200" y="3048000"/>
            <a:ext cx="152400" cy="148985"/>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a:ln>
                <a:noFill/>
              </a:ln>
              <a:solidFill>
                <a:schemeClr val="tx1"/>
              </a:solidFill>
              <a:effectLst/>
              <a:latin typeface="Arial" charset="0"/>
              <a:cs typeface="Arial" charset="0"/>
            </a:endParaRPr>
          </a:p>
        </p:txBody>
      </p:sp>
      <p:sp>
        <p:nvSpPr>
          <p:cNvPr id="7" name="5-Point Star 6"/>
          <p:cNvSpPr/>
          <p:nvPr/>
        </p:nvSpPr>
        <p:spPr bwMode="auto">
          <a:xfrm>
            <a:off x="5943600" y="2069592"/>
            <a:ext cx="152400" cy="148985"/>
          </a:xfrm>
          <a:prstGeom prst="star5">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a:ln>
                <a:noFill/>
              </a:ln>
              <a:solidFill>
                <a:schemeClr val="tx1"/>
              </a:solidFill>
              <a:effectLst/>
              <a:latin typeface="Arial" charset="0"/>
              <a:cs typeface="Arial" charset="0"/>
            </a:endParaRPr>
          </a:p>
        </p:txBody>
      </p:sp>
      <p:sp>
        <p:nvSpPr>
          <p:cNvPr id="9" name="TextBox 8"/>
          <p:cNvSpPr txBox="1"/>
          <p:nvPr/>
        </p:nvSpPr>
        <p:spPr>
          <a:xfrm>
            <a:off x="4916" y="-196578"/>
            <a:ext cx="7736413"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4</a:t>
            </a:r>
            <a:r>
              <a:rPr lang="en-US" sz="6000" b="1" dirty="0">
                <a:latin typeface="Arial" panose="020B0604020202020204" pitchFamily="34" charset="0"/>
                <a:cs typeface="Arial" panose="020B0604020202020204" pitchFamily="34" charset="0"/>
              </a:rPr>
              <a:t> Sizes of Employer</a:t>
            </a:r>
          </a:p>
        </p:txBody>
      </p:sp>
    </p:spTree>
    <p:extLst>
      <p:ext uri="{BB962C8B-B14F-4D97-AF65-F5344CB8AC3E}">
        <p14:creationId xmlns:p14="http://schemas.microsoft.com/office/powerpoint/2010/main" val="368552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6" presetClass="emph" presetSubtype="0" fill="hold" nodeType="withEffect">
                                  <p:stCondLst>
                                    <p:cond delay="0"/>
                                  </p:stCondLst>
                                  <p:childTnLst>
                                    <p:animScale>
                                      <p:cBhvr>
                                        <p:cTn id="19" dur="1000" fill="hold"/>
                                        <p:tgtEl>
                                          <p:spTgt spid="5"/>
                                        </p:tgtEl>
                                      </p:cBhvr>
                                      <p:by x="18000" y="18000"/>
                                    </p:animScale>
                                  </p:childTnLst>
                                </p:cTn>
                              </p:par>
                              <p:par>
                                <p:cTn id="20" presetID="42" presetClass="path" presetSubtype="0" accel="50000" decel="50000" fill="hold" nodeType="withEffect">
                                  <p:stCondLst>
                                    <p:cond delay="0"/>
                                  </p:stCondLst>
                                  <p:childTnLst>
                                    <p:animMotion origin="layout" path="M -3.61111E-6 -3.7037E-6 L 0.08316 0.22269 " pathEditMode="relative" rAng="0" ptsTypes="AA">
                                      <p:cBhvr>
                                        <p:cTn id="21" dur="1000" fill="hold"/>
                                        <p:tgtEl>
                                          <p:spTgt spid="5"/>
                                        </p:tgtEl>
                                        <p:attrNameLst>
                                          <p:attrName>ppt_x</p:attrName>
                                          <p:attrName>ppt_y</p:attrName>
                                        </p:attrNameLst>
                                      </p:cBhvr>
                                      <p:rCtr x="4149" y="11134"/>
                                    </p:animMotion>
                                  </p:childTnLst>
                                </p:cTn>
                              </p:par>
                              <p:par>
                                <p:cTn id="22" presetID="10" presetClass="exit" presetSubtype="0" fill="hold" grpId="1" nodeType="with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9" name="Picture 25" descr="http://www.clker.com/cliparts/n/O/j/8/Z/W/worldmap-of-continents-geography-continents-h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726460"/>
            <a:ext cx="7391400" cy="378193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clrChange>
              <a:clrFrom>
                <a:srgbClr val="FFFFFF"/>
              </a:clrFrom>
              <a:clrTo>
                <a:srgbClr val="FFFFFF">
                  <a:alpha val="0"/>
                </a:srgbClr>
              </a:clrTo>
            </a:clrChange>
          </a:blip>
          <a:stretch>
            <a:fillRect/>
          </a:stretch>
        </p:blipFill>
        <p:spPr>
          <a:xfrm rot="336615">
            <a:off x="1447800" y="1576259"/>
            <a:ext cx="7543800" cy="4772025"/>
          </a:xfrm>
          <a:prstGeom prst="rect">
            <a:avLst/>
          </a:prstGeom>
        </p:spPr>
      </p:pic>
      <p:sp>
        <p:nvSpPr>
          <p:cNvPr id="8" name="TextBox 7"/>
          <p:cNvSpPr txBox="1"/>
          <p:nvPr/>
        </p:nvSpPr>
        <p:spPr>
          <a:xfrm>
            <a:off x="4916" y="-196578"/>
            <a:ext cx="7736413"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4</a:t>
            </a:r>
            <a:r>
              <a:rPr lang="en-US" sz="6000" b="1" dirty="0">
                <a:latin typeface="Arial" panose="020B0604020202020204" pitchFamily="34" charset="0"/>
                <a:cs typeface="Arial" panose="020B0604020202020204" pitchFamily="34" charset="0"/>
              </a:rPr>
              <a:t> Sizes of Employer</a:t>
            </a:r>
          </a:p>
        </p:txBody>
      </p:sp>
    </p:spTree>
    <p:extLst>
      <p:ext uri="{BB962C8B-B14F-4D97-AF65-F5344CB8AC3E}">
        <p14:creationId xmlns:p14="http://schemas.microsoft.com/office/powerpoint/2010/main" val="18888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69"/>
                                        </p:tgtEl>
                                        <p:attrNameLst>
                                          <p:attrName>style.visibility</p:attrName>
                                        </p:attrNameLst>
                                      </p:cBhvr>
                                      <p:to>
                                        <p:strVal val="visible"/>
                                      </p:to>
                                    </p:set>
                                    <p:animEffect transition="in" filter="fade">
                                      <p:cBhvr>
                                        <p:cTn id="7" dur="2000"/>
                                        <p:tgtEl>
                                          <p:spTgt spid="6169"/>
                                        </p:tgtEl>
                                      </p:cBhvr>
                                    </p:animEffect>
                                  </p:childTnLst>
                                </p:cTn>
                              </p:par>
                              <p:par>
                                <p:cTn id="8" presetID="6" presetClass="emph" presetSubtype="0" fill="hold" nodeType="withEffect">
                                  <p:stCondLst>
                                    <p:cond delay="0"/>
                                  </p:stCondLst>
                                  <p:childTnLst>
                                    <p:animScale>
                                      <p:cBhvr>
                                        <p:cTn id="9" dur="1000" fill="hold"/>
                                        <p:tgtEl>
                                          <p:spTgt spid="6"/>
                                        </p:tgtEl>
                                      </p:cBhvr>
                                      <p:by x="18000" y="18000"/>
                                    </p:animScale>
                                  </p:childTnLst>
                                </p:cTn>
                              </p:par>
                              <p:par>
                                <p:cTn id="10" presetID="42" presetClass="path" presetSubtype="0" accel="50000" decel="50000" fill="hold" nodeType="withEffect">
                                  <p:stCondLst>
                                    <p:cond delay="0"/>
                                  </p:stCondLst>
                                  <p:childTnLst>
                                    <p:animMotion origin="layout" path="M -3.33333E-6 2.22222E-6 L -0.19583 -0.18658 " pathEditMode="relative" rAng="0" ptsTypes="AA">
                                      <p:cBhvr>
                                        <p:cTn id="11" dur="1000" fill="hold"/>
                                        <p:tgtEl>
                                          <p:spTgt spid="6"/>
                                        </p:tgtEl>
                                        <p:attrNameLst>
                                          <p:attrName>ppt_x</p:attrName>
                                          <p:attrName>ppt_y</p:attrName>
                                        </p:attrNameLst>
                                      </p:cBhvr>
                                      <p:rCtr x="-9792" y="-93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3411787129"/>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5727850"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3</a:t>
            </a:r>
            <a:r>
              <a:rPr lang="en-US" sz="6000" b="1" dirty="0">
                <a:latin typeface="Arial" panose="020B0604020202020204" pitchFamily="34" charset="0"/>
                <a:cs typeface="Arial" panose="020B0604020202020204" pitchFamily="34" charset="0"/>
              </a:rPr>
              <a:t> Little Letters</a:t>
            </a:r>
          </a:p>
        </p:txBody>
      </p:sp>
      <p:sp>
        <p:nvSpPr>
          <p:cNvPr id="3" name="TextBox 2"/>
          <p:cNvSpPr txBox="1"/>
          <p:nvPr/>
        </p:nvSpPr>
        <p:spPr>
          <a:xfrm>
            <a:off x="1981200" y="2133600"/>
            <a:ext cx="184731" cy="369332"/>
          </a:xfrm>
          <a:prstGeom prst="rect">
            <a:avLst/>
          </a:prstGeom>
          <a:noFill/>
        </p:spPr>
        <p:txBody>
          <a:bodyPr wrap="none" rtlCol="0">
            <a:spAutoFit/>
          </a:bodyPr>
          <a:lstStyle/>
          <a:p>
            <a:endParaRPr lang="en-US" dirty="0"/>
          </a:p>
        </p:txBody>
      </p:sp>
      <p:sp>
        <p:nvSpPr>
          <p:cNvPr id="5" name="Rectangle 4"/>
          <p:cNvSpPr/>
          <p:nvPr/>
        </p:nvSpPr>
        <p:spPr>
          <a:xfrm>
            <a:off x="76200" y="-465594"/>
            <a:ext cx="3307316" cy="7171194"/>
          </a:xfrm>
          <a:prstGeom prst="rect">
            <a:avLst/>
          </a:prstGeom>
          <a:noFill/>
        </p:spPr>
        <p:txBody>
          <a:bodyPr wrap="none" lIns="91440" tIns="45720" rIns="91440" bIns="45720">
            <a:spAutoFit/>
            <a:scene3d>
              <a:camera prst="isometricLeftDown">
                <a:rot lat="1200000" lon="600000" rev="0"/>
              </a:camera>
              <a:lightRig rig="glow" dir="t">
                <a:rot lat="0" lon="0" rev="3600000"/>
              </a:lightRig>
            </a:scene3d>
            <a:sp3d extrusionH="635000" prstMaterial="softEdge">
              <a:bevelT w="29210" h="16510"/>
              <a:extrusionClr>
                <a:srgbClr val="7030A0"/>
              </a:extrusionClr>
              <a:contourClr>
                <a:schemeClr val="accent4">
                  <a:alpha val="95000"/>
                </a:schemeClr>
              </a:contourClr>
            </a:sp3d>
          </a:bodyPr>
          <a:lstStyle/>
          <a:p>
            <a:pPr algn="ctr"/>
            <a:r>
              <a:rPr lang="en-US" sz="46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a:t>
            </a:r>
          </a:p>
        </p:txBody>
      </p:sp>
      <p:sp>
        <p:nvSpPr>
          <p:cNvPr id="6" name="Rectangle 5"/>
          <p:cNvSpPr/>
          <p:nvPr/>
        </p:nvSpPr>
        <p:spPr>
          <a:xfrm>
            <a:off x="2912546" y="135612"/>
            <a:ext cx="3324948" cy="7171194"/>
          </a:xfrm>
          <a:prstGeom prst="rect">
            <a:avLst/>
          </a:prstGeom>
          <a:noFill/>
        </p:spPr>
        <p:txBody>
          <a:bodyPr wrap="none" lIns="91440" tIns="45720" rIns="91440" bIns="45720">
            <a:spAutoFit/>
            <a:scene3d>
              <a:camera prst="isometricLeftDown">
                <a:rot lat="1200000" lon="600000" rev="0"/>
              </a:camera>
              <a:lightRig rig="glow" dir="t">
                <a:rot lat="0" lon="0" rev="3600000"/>
              </a:lightRig>
            </a:scene3d>
            <a:sp3d extrusionH="635000" prstMaterial="softEdge">
              <a:bevelT w="29210" h="16510"/>
              <a:extrusionClr>
                <a:srgbClr val="7030A0"/>
              </a:extrusionClr>
              <a:contourClr>
                <a:schemeClr val="accent4">
                  <a:alpha val="95000"/>
                </a:schemeClr>
              </a:contourClr>
            </a:sp3d>
          </a:bodyPr>
          <a:lstStyle/>
          <a:p>
            <a:pPr algn="ctr"/>
            <a:r>
              <a:rPr lang="en-US" sz="46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a:t>
            </a:r>
          </a:p>
        </p:txBody>
      </p:sp>
      <p:sp>
        <p:nvSpPr>
          <p:cNvPr id="7" name="Rectangle 6"/>
          <p:cNvSpPr/>
          <p:nvPr/>
        </p:nvSpPr>
        <p:spPr>
          <a:xfrm>
            <a:off x="5172984" y="829806"/>
            <a:ext cx="3759362" cy="7171194"/>
          </a:xfrm>
          <a:prstGeom prst="rect">
            <a:avLst/>
          </a:prstGeom>
          <a:noFill/>
        </p:spPr>
        <p:txBody>
          <a:bodyPr wrap="none" lIns="91440" tIns="45720" rIns="91440" bIns="45720">
            <a:spAutoFit/>
            <a:scene3d>
              <a:camera prst="isometricLeftDown">
                <a:rot lat="1200000" lon="600000" rev="0"/>
              </a:camera>
              <a:lightRig rig="glow" dir="t">
                <a:rot lat="0" lon="0" rev="3600000"/>
              </a:lightRig>
            </a:scene3d>
            <a:sp3d extrusionH="635000" prstMaterial="softEdge">
              <a:bevelT w="29210" h="16510"/>
              <a:extrusionClr>
                <a:srgbClr val="7030A0"/>
              </a:extrusionClr>
              <a:contourClr>
                <a:schemeClr val="accent4">
                  <a:alpha val="95000"/>
                </a:schemeClr>
              </a:contourClr>
            </a:sp3d>
          </a:bodyPr>
          <a:lstStyle/>
          <a:p>
            <a:pPr algn="ctr"/>
            <a:r>
              <a:rPr lang="en-US" sz="46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p>
        </p:txBody>
      </p:sp>
      <p:sp>
        <p:nvSpPr>
          <p:cNvPr id="8" name="TextBox 7"/>
          <p:cNvSpPr txBox="1"/>
          <p:nvPr/>
        </p:nvSpPr>
        <p:spPr>
          <a:xfrm>
            <a:off x="484906" y="5996226"/>
            <a:ext cx="8218660" cy="861774"/>
          </a:xfrm>
          <a:prstGeom prst="rect">
            <a:avLst/>
          </a:prstGeom>
          <a:noFill/>
        </p:spPr>
        <p:txBody>
          <a:bodyPr wrap="none" rtlCol="0">
            <a:spAutoFit/>
          </a:bodyPr>
          <a:lstStyle/>
          <a:p>
            <a:pPr algn="ctr"/>
            <a:r>
              <a:rPr lang="en-US" sz="5000" dirty="0">
                <a:latin typeface="Cooper Black" panose="0208090404030B020404" pitchFamily="18" charset="0"/>
              </a:rPr>
              <a:t>www.thiswaytocpa.com</a:t>
            </a:r>
          </a:p>
        </p:txBody>
      </p:sp>
    </p:spTree>
    <p:extLst>
      <p:ext uri="{BB962C8B-B14F-4D97-AF65-F5344CB8AC3E}">
        <p14:creationId xmlns:p14="http://schemas.microsoft.com/office/powerpoint/2010/main" val="149727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1611106092"/>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8334333"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2</a:t>
            </a:r>
            <a:r>
              <a:rPr lang="en-US" sz="6000" b="1" dirty="0">
                <a:latin typeface="Arial" panose="020B0604020202020204" pitchFamily="34" charset="0"/>
                <a:cs typeface="Arial" panose="020B0604020202020204" pitchFamily="34" charset="0"/>
              </a:rPr>
              <a:t> Experience Options</a:t>
            </a:r>
          </a:p>
        </p:txBody>
      </p:sp>
      <p:sp>
        <p:nvSpPr>
          <p:cNvPr id="4" name="Rectangle 3">
            <a:extLst>
              <a:ext uri="{FF2B5EF4-FFF2-40B4-BE49-F238E27FC236}">
                <a16:creationId xmlns:a16="http://schemas.microsoft.com/office/drawing/2014/main" id="{847A172C-AE32-2299-58FB-4991ABAE5265}"/>
              </a:ext>
            </a:extLst>
          </p:cNvPr>
          <p:cNvSpPr/>
          <p:nvPr/>
        </p:nvSpPr>
        <p:spPr>
          <a:xfrm>
            <a:off x="4572785" y="1295400"/>
            <a:ext cx="4572000" cy="5562600"/>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852034" y="1610004"/>
            <a:ext cx="4291966" cy="2708434"/>
          </a:xfrm>
          <a:prstGeom prst="rect">
            <a:avLst/>
          </a:prstGeom>
          <a:noFill/>
        </p:spPr>
        <p:txBody>
          <a:bodyPr wrap="square" rtlCol="0">
            <a:spAutoFit/>
          </a:bodyPr>
          <a:lstStyle/>
          <a:p>
            <a:pPr>
              <a:spcAft>
                <a:spcPts val="1200"/>
              </a:spcAft>
            </a:pPr>
            <a:r>
              <a:rPr lang="en-US" sz="2800" b="1" i="1" u="sng" dirty="0">
                <a:latin typeface="Arial" panose="020B0604020202020204" pitchFamily="34" charset="0"/>
                <a:cs typeface="Arial" panose="020B0604020202020204" pitchFamily="34" charset="0"/>
              </a:rPr>
              <a:t>INTERNSHIPS</a:t>
            </a:r>
          </a:p>
          <a:p>
            <a:pPr>
              <a:spcAft>
                <a:spcPts val="1200"/>
              </a:spcAft>
            </a:pPr>
            <a:r>
              <a:rPr lang="en-US" sz="2800" dirty="0">
                <a:latin typeface="Arial" panose="020B0604020202020204" pitchFamily="34" charset="0"/>
                <a:cs typeface="Arial" panose="020B0604020202020204" pitchFamily="34" charset="0"/>
              </a:rPr>
              <a:t>Work in accounting</a:t>
            </a:r>
          </a:p>
          <a:p>
            <a:pPr>
              <a:spcAft>
                <a:spcPts val="1200"/>
              </a:spcAft>
            </a:pPr>
            <a:r>
              <a:rPr lang="en-US" sz="2800" dirty="0">
                <a:latin typeface="Arial" panose="020B0604020202020204" pitchFamily="34" charset="0"/>
                <a:cs typeface="Arial" panose="020B0604020202020204" pitchFamily="34" charset="0"/>
              </a:rPr>
              <a:t>Earn good money</a:t>
            </a:r>
          </a:p>
          <a:p>
            <a:pPr>
              <a:spcAft>
                <a:spcPts val="1200"/>
              </a:spcAft>
            </a:pPr>
            <a:r>
              <a:rPr lang="en-US" sz="2800" dirty="0">
                <a:latin typeface="Arial" panose="020B0604020202020204" pitchFamily="34" charset="0"/>
                <a:cs typeface="Arial" panose="020B0604020202020204" pitchFamily="34" charset="0"/>
              </a:rPr>
              <a:t>Maybe leave with a job offer</a:t>
            </a:r>
          </a:p>
        </p:txBody>
      </p:sp>
      <p:sp>
        <p:nvSpPr>
          <p:cNvPr id="3" name="Rectangle 2">
            <a:extLst>
              <a:ext uri="{FF2B5EF4-FFF2-40B4-BE49-F238E27FC236}">
                <a16:creationId xmlns:a16="http://schemas.microsoft.com/office/drawing/2014/main" id="{4691DF70-93F1-FC5A-F882-B9A62C9B5237}"/>
              </a:ext>
            </a:extLst>
          </p:cNvPr>
          <p:cNvSpPr/>
          <p:nvPr/>
        </p:nvSpPr>
        <p:spPr>
          <a:xfrm>
            <a:off x="0" y="1295400"/>
            <a:ext cx="4572000" cy="5562600"/>
          </a:xfrm>
          <a:prstGeom prst="rect">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38041" y="1610004"/>
            <a:ext cx="4384534" cy="5016758"/>
          </a:xfrm>
          <a:prstGeom prst="rect">
            <a:avLst/>
          </a:prstGeom>
          <a:noFill/>
        </p:spPr>
        <p:txBody>
          <a:bodyPr wrap="none" rtlCol="0">
            <a:spAutoFit/>
          </a:bodyPr>
          <a:lstStyle/>
          <a:p>
            <a:pPr>
              <a:spcAft>
                <a:spcPts val="1200"/>
              </a:spcAft>
            </a:pPr>
            <a:r>
              <a:rPr lang="en-US" sz="2800" b="1" i="1" u="sng" dirty="0">
                <a:latin typeface="Arial" panose="020B0604020202020204" pitchFamily="34" charset="0"/>
                <a:cs typeface="Arial" panose="020B0604020202020204" pitchFamily="34" charset="0"/>
              </a:rPr>
              <a:t>CLUBS</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Beta Alpha Psi</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Future Business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Leaders of America</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Accounting Club</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a:spcAft>
                <a:spcPts val="1200"/>
              </a:spcAft>
            </a:pPr>
            <a:r>
              <a:rPr lang="en-US" sz="2800" dirty="0">
                <a:latin typeface="Arial" panose="020B0604020202020204" pitchFamily="34" charset="0"/>
                <a:cs typeface="Arial" panose="020B0604020202020204" pitchFamily="34" charset="0"/>
              </a:rPr>
              <a:t>Professional Networking</a:t>
            </a:r>
          </a:p>
          <a:p>
            <a:pPr>
              <a:spcAft>
                <a:spcPts val="1200"/>
              </a:spcAft>
            </a:pPr>
            <a:r>
              <a:rPr lang="en-US" sz="2800" dirty="0">
                <a:latin typeface="Arial" panose="020B0604020202020204" pitchFamily="34" charset="0"/>
                <a:cs typeface="Arial" panose="020B0604020202020204" pitchFamily="34" charset="0"/>
              </a:rPr>
              <a:t>Professional Development</a:t>
            </a:r>
          </a:p>
          <a:p>
            <a:pPr>
              <a:spcAft>
                <a:spcPts val="1200"/>
              </a:spcAft>
            </a:pPr>
            <a:r>
              <a:rPr lang="en-US" sz="2800" dirty="0">
                <a:latin typeface="Arial" panose="020B0604020202020204" pitchFamily="34" charset="0"/>
                <a:cs typeface="Arial" panose="020B0604020202020204" pitchFamily="34" charset="0"/>
              </a:rPr>
              <a:t>Field Trips</a:t>
            </a:r>
          </a:p>
          <a:p>
            <a:pPr>
              <a:spcAft>
                <a:spcPts val="1200"/>
              </a:spcAft>
            </a:pPr>
            <a:r>
              <a:rPr lang="en-US" sz="2800" dirty="0">
                <a:latin typeface="Arial" panose="020B0604020202020204" pitchFamily="34" charset="0"/>
                <a:cs typeface="Arial" panose="020B0604020202020204" pitchFamily="34" charset="0"/>
              </a:rPr>
              <a:t>Workshops</a:t>
            </a:r>
          </a:p>
        </p:txBody>
      </p:sp>
    </p:spTree>
    <p:extLst>
      <p:ext uri="{BB962C8B-B14F-4D97-AF65-F5344CB8AC3E}">
        <p14:creationId xmlns:p14="http://schemas.microsoft.com/office/powerpoint/2010/main" val="78826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813013937"/>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3825086"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1</a:t>
            </a:r>
            <a:r>
              <a:rPr lang="en-US" sz="6000" b="1" dirty="0">
                <a:latin typeface="Arial" panose="020B0604020202020204" pitchFamily="34" charset="0"/>
                <a:cs typeface="Arial" panose="020B0604020202020204" pitchFamily="34" charset="0"/>
              </a:rPr>
              <a:t> Major =</a:t>
            </a:r>
          </a:p>
        </p:txBody>
      </p:sp>
      <p:sp>
        <p:nvSpPr>
          <p:cNvPr id="3" name="TextBox 2"/>
          <p:cNvSpPr txBox="1"/>
          <p:nvPr/>
        </p:nvSpPr>
        <p:spPr>
          <a:xfrm>
            <a:off x="59833" y="2362200"/>
            <a:ext cx="9118586" cy="3046988"/>
          </a:xfrm>
          <a:prstGeom prst="rect">
            <a:avLst/>
          </a:prstGeom>
          <a:noFill/>
        </p:spPr>
        <p:txBody>
          <a:bodyPr wrap="none" rtlCol="0">
            <a:spAutoFit/>
          </a:bodyPr>
          <a:lstStyle/>
          <a:p>
            <a:pPr algn="ctr"/>
            <a:r>
              <a:rPr lang="en-US" sz="9600" dirty="0">
                <a:latin typeface="Cooper Black" panose="0208090404030B020404" pitchFamily="18" charset="0"/>
              </a:rPr>
              <a:t>Unlimited</a:t>
            </a:r>
          </a:p>
          <a:p>
            <a:pPr algn="ctr"/>
            <a:r>
              <a:rPr lang="en-US" sz="9600" dirty="0">
                <a:latin typeface="Cooper Black" panose="0208090404030B020404" pitchFamily="18" charset="0"/>
              </a:rPr>
              <a:t>Opportunities</a:t>
            </a:r>
          </a:p>
        </p:txBody>
      </p:sp>
    </p:spTree>
    <p:extLst>
      <p:ext uri="{BB962C8B-B14F-4D97-AF65-F5344CB8AC3E}">
        <p14:creationId xmlns:p14="http://schemas.microsoft.com/office/powerpoint/2010/main" val="50891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925491581"/>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7821372"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7</a:t>
            </a:r>
            <a:r>
              <a:rPr lang="en-US" sz="6000" b="1" dirty="0">
                <a:latin typeface="Arial" panose="020B0604020202020204" pitchFamily="34" charset="0"/>
                <a:cs typeface="Arial" panose="020B0604020202020204" pitchFamily="34" charset="0"/>
              </a:rPr>
              <a:t> Personal Qualities</a:t>
            </a:r>
          </a:p>
        </p:txBody>
      </p:sp>
      <p:grpSp>
        <p:nvGrpSpPr>
          <p:cNvPr id="11" name="Group 10"/>
          <p:cNvGrpSpPr/>
          <p:nvPr/>
        </p:nvGrpSpPr>
        <p:grpSpPr>
          <a:xfrm>
            <a:off x="-228600" y="838199"/>
            <a:ext cx="2958680" cy="6025055"/>
            <a:chOff x="-228600" y="663181"/>
            <a:chExt cx="3113018" cy="6200074"/>
          </a:xfrm>
        </p:grpSpPr>
        <p:pic>
          <p:nvPicPr>
            <p:cNvPr id="3074" name="Picture 2" descr="https://studentaffairs.usc.edu/files/2015/02/tumblr_inline_njalrmoOKN1rjic88.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73533" r="4171"/>
            <a:stretch/>
          </p:blipFill>
          <p:spPr bwMode="auto">
            <a:xfrm flipH="1">
              <a:off x="-228600" y="663181"/>
              <a:ext cx="1814990" cy="618693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rusolclothing.com/wp-content/uploads/2014/06/business-suits-for-black-womenwomen-custom-tailored-business-suit-fashion-stylesnelson-wade-fp7ofxle.jpg"/>
            <p:cNvPicPr>
              <a:picLocks noChangeAspect="1" noChangeArrowheads="1"/>
            </p:cNvPicPr>
            <p:nvPr/>
          </p:nvPicPr>
          <p:blipFill rotWithShape="1">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l="32896" r="34208"/>
            <a:stretch/>
          </p:blipFill>
          <p:spPr bwMode="auto">
            <a:xfrm>
              <a:off x="1004404" y="1148255"/>
              <a:ext cx="1880014" cy="571500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2492907" y="5890121"/>
            <a:ext cx="3884397"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Professional</a:t>
            </a:r>
          </a:p>
        </p:txBody>
      </p:sp>
      <p:sp>
        <p:nvSpPr>
          <p:cNvPr id="4" name="TextBox 3"/>
          <p:cNvSpPr txBox="1"/>
          <p:nvPr/>
        </p:nvSpPr>
        <p:spPr>
          <a:xfrm>
            <a:off x="2950107" y="5250597"/>
            <a:ext cx="5046574"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Problem Solving</a:t>
            </a:r>
          </a:p>
        </p:txBody>
      </p:sp>
      <p:sp>
        <p:nvSpPr>
          <p:cNvPr id="6" name="TextBox 5"/>
          <p:cNvSpPr txBox="1"/>
          <p:nvPr/>
        </p:nvSpPr>
        <p:spPr>
          <a:xfrm>
            <a:off x="4135902" y="4648200"/>
            <a:ext cx="4156907"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Collaborating</a:t>
            </a:r>
          </a:p>
        </p:txBody>
      </p:sp>
      <p:sp>
        <p:nvSpPr>
          <p:cNvPr id="7" name="TextBox 6"/>
          <p:cNvSpPr txBox="1"/>
          <p:nvPr/>
        </p:nvSpPr>
        <p:spPr>
          <a:xfrm>
            <a:off x="2604057" y="3657600"/>
            <a:ext cx="6311343"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Good Communicator</a:t>
            </a:r>
          </a:p>
        </p:txBody>
      </p:sp>
      <p:sp>
        <p:nvSpPr>
          <p:cNvPr id="5" name="TextBox 4"/>
          <p:cNvSpPr txBox="1"/>
          <p:nvPr/>
        </p:nvSpPr>
        <p:spPr>
          <a:xfrm>
            <a:off x="2730080" y="2895600"/>
            <a:ext cx="3566169"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Tech-Savvy</a:t>
            </a:r>
          </a:p>
        </p:txBody>
      </p:sp>
      <p:sp>
        <p:nvSpPr>
          <p:cNvPr id="8" name="TextBox 7"/>
          <p:cNvSpPr txBox="1"/>
          <p:nvPr/>
        </p:nvSpPr>
        <p:spPr>
          <a:xfrm>
            <a:off x="3276600" y="2379200"/>
            <a:ext cx="4979248"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Project Manager</a:t>
            </a:r>
          </a:p>
        </p:txBody>
      </p:sp>
      <p:sp>
        <p:nvSpPr>
          <p:cNvPr id="12" name="TextBox 11"/>
          <p:cNvSpPr txBox="1"/>
          <p:nvPr/>
        </p:nvSpPr>
        <p:spPr>
          <a:xfrm>
            <a:off x="6569938" y="1676400"/>
            <a:ext cx="2206053" cy="830997"/>
          </a:xfrm>
          <a:prstGeom prst="rect">
            <a:avLst/>
          </a:prstGeom>
          <a:solidFill>
            <a:schemeClr val="bg1"/>
          </a:solidFill>
          <a:ln w="28575">
            <a:solidFill>
              <a:schemeClr val="tx1"/>
            </a:solidFill>
          </a:ln>
          <a:scene3d>
            <a:camera prst="isometricLeftDown">
              <a:rot lat="1200000" lon="600000" rev="0"/>
            </a:camera>
            <a:lightRig rig="threePt" dir="t"/>
          </a:scene3d>
          <a:sp3d extrusionH="1270000" contourW="6350">
            <a:bevelT w="0" h="0"/>
            <a:extrusionClr>
              <a:schemeClr val="tx1"/>
            </a:extrusionClr>
            <a:contourClr>
              <a:schemeClr val="tx1"/>
            </a:contourClr>
          </a:sp3d>
        </p:spPr>
        <p:txBody>
          <a:bodyPr wrap="none" rtlCol="0">
            <a:spAutoFit/>
          </a:bodyPr>
          <a:lstStyle/>
          <a:p>
            <a:r>
              <a:rPr lang="en-US" sz="4800" b="1" dirty="0">
                <a:latin typeface="Arial" panose="020B0604020202020204" pitchFamily="34" charset="0"/>
                <a:cs typeface="Arial" panose="020B0604020202020204" pitchFamily="34" charset="0"/>
              </a:rPr>
              <a:t>Ethical</a:t>
            </a:r>
          </a:p>
        </p:txBody>
      </p:sp>
    </p:spTree>
    <p:extLst>
      <p:ext uri="{BB962C8B-B14F-4D97-AF65-F5344CB8AC3E}">
        <p14:creationId xmlns:p14="http://schemas.microsoft.com/office/powerpoint/2010/main" val="202003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par>
                          <p:cTn id="21" fill="hold">
                            <p:stCondLst>
                              <p:cond delay="1000"/>
                            </p:stCondLst>
                            <p:childTnLst>
                              <p:par>
                                <p:cTn id="22" presetID="26"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290">
                                          <p:stCondLst>
                                            <p:cond delay="0"/>
                                          </p:stCondLst>
                                        </p:cTn>
                                        <p:tgtEl>
                                          <p:spTgt spid="4"/>
                                        </p:tgtEl>
                                      </p:cBhvr>
                                    </p:animEffect>
                                    <p:anim calcmode="lin" valueType="num">
                                      <p:cBhvr>
                                        <p:cTn id="25"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30" dur="13">
                                          <p:stCondLst>
                                            <p:cond delay="325"/>
                                          </p:stCondLst>
                                        </p:cTn>
                                        <p:tgtEl>
                                          <p:spTgt spid="4"/>
                                        </p:tgtEl>
                                      </p:cBhvr>
                                      <p:to x="100000" y="60000"/>
                                    </p:animScale>
                                    <p:animScale>
                                      <p:cBhvr>
                                        <p:cTn id="31" dur="83" decel="50000">
                                          <p:stCondLst>
                                            <p:cond delay="338"/>
                                          </p:stCondLst>
                                        </p:cTn>
                                        <p:tgtEl>
                                          <p:spTgt spid="4"/>
                                        </p:tgtEl>
                                      </p:cBhvr>
                                      <p:to x="100000" y="100000"/>
                                    </p:animScale>
                                    <p:animScale>
                                      <p:cBhvr>
                                        <p:cTn id="32" dur="13">
                                          <p:stCondLst>
                                            <p:cond delay="656"/>
                                          </p:stCondLst>
                                        </p:cTn>
                                        <p:tgtEl>
                                          <p:spTgt spid="4"/>
                                        </p:tgtEl>
                                      </p:cBhvr>
                                      <p:to x="100000" y="80000"/>
                                    </p:animScale>
                                    <p:animScale>
                                      <p:cBhvr>
                                        <p:cTn id="33" dur="83" decel="50000">
                                          <p:stCondLst>
                                            <p:cond delay="669"/>
                                          </p:stCondLst>
                                        </p:cTn>
                                        <p:tgtEl>
                                          <p:spTgt spid="4"/>
                                        </p:tgtEl>
                                      </p:cBhvr>
                                      <p:to x="100000" y="100000"/>
                                    </p:animScale>
                                    <p:animScale>
                                      <p:cBhvr>
                                        <p:cTn id="34" dur="13">
                                          <p:stCondLst>
                                            <p:cond delay="821"/>
                                          </p:stCondLst>
                                        </p:cTn>
                                        <p:tgtEl>
                                          <p:spTgt spid="4"/>
                                        </p:tgtEl>
                                      </p:cBhvr>
                                      <p:to x="100000" y="90000"/>
                                    </p:animScale>
                                    <p:animScale>
                                      <p:cBhvr>
                                        <p:cTn id="35" dur="83" decel="50000">
                                          <p:stCondLst>
                                            <p:cond delay="834"/>
                                          </p:stCondLst>
                                        </p:cTn>
                                        <p:tgtEl>
                                          <p:spTgt spid="4"/>
                                        </p:tgtEl>
                                      </p:cBhvr>
                                      <p:to x="100000" y="100000"/>
                                    </p:animScale>
                                    <p:animScale>
                                      <p:cBhvr>
                                        <p:cTn id="36" dur="13">
                                          <p:stCondLst>
                                            <p:cond delay="904"/>
                                          </p:stCondLst>
                                        </p:cTn>
                                        <p:tgtEl>
                                          <p:spTgt spid="4"/>
                                        </p:tgtEl>
                                      </p:cBhvr>
                                      <p:to x="100000" y="95000"/>
                                    </p:animScale>
                                    <p:animScale>
                                      <p:cBhvr>
                                        <p:cTn id="37" dur="83" decel="50000">
                                          <p:stCondLst>
                                            <p:cond delay="917"/>
                                          </p:stCondLst>
                                        </p:cTn>
                                        <p:tgtEl>
                                          <p:spTgt spid="4"/>
                                        </p:tgtEl>
                                      </p:cBhvr>
                                      <p:to x="100000" y="100000"/>
                                    </p:animScale>
                                  </p:childTnLst>
                                </p:cTn>
                              </p:par>
                            </p:childTnLst>
                          </p:cTn>
                        </p:par>
                        <p:par>
                          <p:cTn id="38" fill="hold">
                            <p:stCondLst>
                              <p:cond delay="2000"/>
                            </p:stCondLst>
                            <p:childTnLst>
                              <p:par>
                                <p:cTn id="39" presetID="26"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290">
                                          <p:stCondLst>
                                            <p:cond delay="0"/>
                                          </p:stCondLst>
                                        </p:cTn>
                                        <p:tgtEl>
                                          <p:spTgt spid="6"/>
                                        </p:tgtEl>
                                      </p:cBhvr>
                                    </p:animEffect>
                                    <p:anim calcmode="lin" valueType="num">
                                      <p:cBhvr>
                                        <p:cTn id="42" dur="911"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6"/>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6"/>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6"/>
                                        </p:tgtEl>
                                        <p:attrNameLst>
                                          <p:attrName>ppt_y</p:attrName>
                                        </p:attrNameLst>
                                      </p:cBhvr>
                                      <p:tavLst>
                                        <p:tav tm="0" fmla="#ppt_y-sin(pi*$)/81">
                                          <p:val>
                                            <p:fltVal val="0"/>
                                          </p:val>
                                        </p:tav>
                                        <p:tav tm="100000">
                                          <p:val>
                                            <p:fltVal val="1"/>
                                          </p:val>
                                        </p:tav>
                                      </p:tavLst>
                                    </p:anim>
                                    <p:animScale>
                                      <p:cBhvr>
                                        <p:cTn id="47" dur="13">
                                          <p:stCondLst>
                                            <p:cond delay="325"/>
                                          </p:stCondLst>
                                        </p:cTn>
                                        <p:tgtEl>
                                          <p:spTgt spid="6"/>
                                        </p:tgtEl>
                                      </p:cBhvr>
                                      <p:to x="100000" y="60000"/>
                                    </p:animScale>
                                    <p:animScale>
                                      <p:cBhvr>
                                        <p:cTn id="48" dur="83" decel="50000">
                                          <p:stCondLst>
                                            <p:cond delay="338"/>
                                          </p:stCondLst>
                                        </p:cTn>
                                        <p:tgtEl>
                                          <p:spTgt spid="6"/>
                                        </p:tgtEl>
                                      </p:cBhvr>
                                      <p:to x="100000" y="100000"/>
                                    </p:animScale>
                                    <p:animScale>
                                      <p:cBhvr>
                                        <p:cTn id="49" dur="13">
                                          <p:stCondLst>
                                            <p:cond delay="656"/>
                                          </p:stCondLst>
                                        </p:cTn>
                                        <p:tgtEl>
                                          <p:spTgt spid="6"/>
                                        </p:tgtEl>
                                      </p:cBhvr>
                                      <p:to x="100000" y="80000"/>
                                    </p:animScale>
                                    <p:animScale>
                                      <p:cBhvr>
                                        <p:cTn id="50" dur="83" decel="50000">
                                          <p:stCondLst>
                                            <p:cond delay="669"/>
                                          </p:stCondLst>
                                        </p:cTn>
                                        <p:tgtEl>
                                          <p:spTgt spid="6"/>
                                        </p:tgtEl>
                                      </p:cBhvr>
                                      <p:to x="100000" y="100000"/>
                                    </p:animScale>
                                    <p:animScale>
                                      <p:cBhvr>
                                        <p:cTn id="51" dur="13">
                                          <p:stCondLst>
                                            <p:cond delay="821"/>
                                          </p:stCondLst>
                                        </p:cTn>
                                        <p:tgtEl>
                                          <p:spTgt spid="6"/>
                                        </p:tgtEl>
                                      </p:cBhvr>
                                      <p:to x="100000" y="90000"/>
                                    </p:animScale>
                                    <p:animScale>
                                      <p:cBhvr>
                                        <p:cTn id="52" dur="83" decel="50000">
                                          <p:stCondLst>
                                            <p:cond delay="834"/>
                                          </p:stCondLst>
                                        </p:cTn>
                                        <p:tgtEl>
                                          <p:spTgt spid="6"/>
                                        </p:tgtEl>
                                      </p:cBhvr>
                                      <p:to x="100000" y="100000"/>
                                    </p:animScale>
                                    <p:animScale>
                                      <p:cBhvr>
                                        <p:cTn id="53" dur="13">
                                          <p:stCondLst>
                                            <p:cond delay="904"/>
                                          </p:stCondLst>
                                        </p:cTn>
                                        <p:tgtEl>
                                          <p:spTgt spid="6"/>
                                        </p:tgtEl>
                                      </p:cBhvr>
                                      <p:to x="100000" y="95000"/>
                                    </p:animScale>
                                    <p:animScale>
                                      <p:cBhvr>
                                        <p:cTn id="54" dur="83" decel="50000">
                                          <p:stCondLst>
                                            <p:cond delay="917"/>
                                          </p:stCondLst>
                                        </p:cTn>
                                        <p:tgtEl>
                                          <p:spTgt spid="6"/>
                                        </p:tgtEl>
                                      </p:cBhvr>
                                      <p:to x="100000" y="100000"/>
                                    </p:animScale>
                                  </p:childTnLst>
                                </p:cTn>
                              </p:par>
                            </p:childTnLst>
                          </p:cTn>
                        </p:par>
                        <p:par>
                          <p:cTn id="55" fill="hold">
                            <p:stCondLst>
                              <p:cond delay="3000"/>
                            </p:stCondLst>
                            <p:childTnLst>
                              <p:par>
                                <p:cTn id="56" presetID="26" presetClass="entr" presetSubtype="0" fill="hold" grpId="0"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down)">
                                      <p:cBhvr>
                                        <p:cTn id="58" dur="290">
                                          <p:stCondLst>
                                            <p:cond delay="0"/>
                                          </p:stCondLst>
                                        </p:cTn>
                                        <p:tgtEl>
                                          <p:spTgt spid="7"/>
                                        </p:tgtEl>
                                      </p:cBhvr>
                                    </p:animEffect>
                                    <p:anim calcmode="lin" valueType="num">
                                      <p:cBhvr>
                                        <p:cTn id="59" dur="911"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0" dur="332"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1" dur="332" tmFilter="0, 0; 0.125,0.2665; 0.25,0.4; 0.375,0.465; 0.5,0.5;  0.625,0.535; 0.75,0.6; 0.875,0.7335; 1,1">
                                          <p:stCondLst>
                                            <p:cond delay="332"/>
                                          </p:stCondLst>
                                        </p:cTn>
                                        <p:tgtEl>
                                          <p:spTgt spid="7"/>
                                        </p:tgtEl>
                                        <p:attrNameLst>
                                          <p:attrName>ppt_y</p:attrName>
                                        </p:attrNameLst>
                                      </p:cBhvr>
                                      <p:tavLst>
                                        <p:tav tm="0" fmla="#ppt_y-sin(pi*$)/9">
                                          <p:val>
                                            <p:fltVal val="0"/>
                                          </p:val>
                                        </p:tav>
                                        <p:tav tm="100000">
                                          <p:val>
                                            <p:fltVal val="1"/>
                                          </p:val>
                                        </p:tav>
                                      </p:tavLst>
                                    </p:anim>
                                    <p:anim calcmode="lin" valueType="num">
                                      <p:cBhvr>
                                        <p:cTn id="62" dur="166" tmFilter="0, 0; 0.125,0.2665; 0.25,0.4; 0.375,0.465; 0.5,0.5;  0.625,0.535; 0.75,0.6; 0.875,0.7335; 1,1">
                                          <p:stCondLst>
                                            <p:cond delay="662"/>
                                          </p:stCondLst>
                                        </p:cTn>
                                        <p:tgtEl>
                                          <p:spTgt spid="7"/>
                                        </p:tgtEl>
                                        <p:attrNameLst>
                                          <p:attrName>ppt_y</p:attrName>
                                        </p:attrNameLst>
                                      </p:cBhvr>
                                      <p:tavLst>
                                        <p:tav tm="0" fmla="#ppt_y-sin(pi*$)/27">
                                          <p:val>
                                            <p:fltVal val="0"/>
                                          </p:val>
                                        </p:tav>
                                        <p:tav tm="100000">
                                          <p:val>
                                            <p:fltVal val="1"/>
                                          </p:val>
                                        </p:tav>
                                      </p:tavLst>
                                    </p:anim>
                                    <p:anim calcmode="lin" valueType="num">
                                      <p:cBhvr>
                                        <p:cTn id="63" dur="82" tmFilter="0, 0; 0.125,0.2665; 0.25,0.4; 0.375,0.465; 0.5,0.5;  0.625,0.535; 0.75,0.6; 0.875,0.7335; 1,1">
                                          <p:stCondLst>
                                            <p:cond delay="828"/>
                                          </p:stCondLst>
                                        </p:cTn>
                                        <p:tgtEl>
                                          <p:spTgt spid="7"/>
                                        </p:tgtEl>
                                        <p:attrNameLst>
                                          <p:attrName>ppt_y</p:attrName>
                                        </p:attrNameLst>
                                      </p:cBhvr>
                                      <p:tavLst>
                                        <p:tav tm="0" fmla="#ppt_y-sin(pi*$)/81">
                                          <p:val>
                                            <p:fltVal val="0"/>
                                          </p:val>
                                        </p:tav>
                                        <p:tav tm="100000">
                                          <p:val>
                                            <p:fltVal val="1"/>
                                          </p:val>
                                        </p:tav>
                                      </p:tavLst>
                                    </p:anim>
                                    <p:animScale>
                                      <p:cBhvr>
                                        <p:cTn id="64" dur="13">
                                          <p:stCondLst>
                                            <p:cond delay="325"/>
                                          </p:stCondLst>
                                        </p:cTn>
                                        <p:tgtEl>
                                          <p:spTgt spid="7"/>
                                        </p:tgtEl>
                                      </p:cBhvr>
                                      <p:to x="100000" y="60000"/>
                                    </p:animScale>
                                    <p:animScale>
                                      <p:cBhvr>
                                        <p:cTn id="65" dur="83" decel="50000">
                                          <p:stCondLst>
                                            <p:cond delay="338"/>
                                          </p:stCondLst>
                                        </p:cTn>
                                        <p:tgtEl>
                                          <p:spTgt spid="7"/>
                                        </p:tgtEl>
                                      </p:cBhvr>
                                      <p:to x="100000" y="100000"/>
                                    </p:animScale>
                                    <p:animScale>
                                      <p:cBhvr>
                                        <p:cTn id="66" dur="13">
                                          <p:stCondLst>
                                            <p:cond delay="656"/>
                                          </p:stCondLst>
                                        </p:cTn>
                                        <p:tgtEl>
                                          <p:spTgt spid="7"/>
                                        </p:tgtEl>
                                      </p:cBhvr>
                                      <p:to x="100000" y="80000"/>
                                    </p:animScale>
                                    <p:animScale>
                                      <p:cBhvr>
                                        <p:cTn id="67" dur="83" decel="50000">
                                          <p:stCondLst>
                                            <p:cond delay="669"/>
                                          </p:stCondLst>
                                        </p:cTn>
                                        <p:tgtEl>
                                          <p:spTgt spid="7"/>
                                        </p:tgtEl>
                                      </p:cBhvr>
                                      <p:to x="100000" y="100000"/>
                                    </p:animScale>
                                    <p:animScale>
                                      <p:cBhvr>
                                        <p:cTn id="68" dur="13">
                                          <p:stCondLst>
                                            <p:cond delay="821"/>
                                          </p:stCondLst>
                                        </p:cTn>
                                        <p:tgtEl>
                                          <p:spTgt spid="7"/>
                                        </p:tgtEl>
                                      </p:cBhvr>
                                      <p:to x="100000" y="90000"/>
                                    </p:animScale>
                                    <p:animScale>
                                      <p:cBhvr>
                                        <p:cTn id="69" dur="83" decel="50000">
                                          <p:stCondLst>
                                            <p:cond delay="834"/>
                                          </p:stCondLst>
                                        </p:cTn>
                                        <p:tgtEl>
                                          <p:spTgt spid="7"/>
                                        </p:tgtEl>
                                      </p:cBhvr>
                                      <p:to x="100000" y="100000"/>
                                    </p:animScale>
                                    <p:animScale>
                                      <p:cBhvr>
                                        <p:cTn id="70" dur="13">
                                          <p:stCondLst>
                                            <p:cond delay="904"/>
                                          </p:stCondLst>
                                        </p:cTn>
                                        <p:tgtEl>
                                          <p:spTgt spid="7"/>
                                        </p:tgtEl>
                                      </p:cBhvr>
                                      <p:to x="100000" y="95000"/>
                                    </p:animScale>
                                    <p:animScale>
                                      <p:cBhvr>
                                        <p:cTn id="71" dur="83" decel="50000">
                                          <p:stCondLst>
                                            <p:cond delay="917"/>
                                          </p:stCondLst>
                                        </p:cTn>
                                        <p:tgtEl>
                                          <p:spTgt spid="7"/>
                                        </p:tgtEl>
                                      </p:cBhvr>
                                      <p:to x="100000" y="100000"/>
                                    </p:animScale>
                                  </p:childTnLst>
                                </p:cTn>
                              </p:par>
                            </p:childTnLst>
                          </p:cTn>
                        </p:par>
                        <p:par>
                          <p:cTn id="72" fill="hold">
                            <p:stCondLst>
                              <p:cond delay="4000"/>
                            </p:stCondLst>
                            <p:childTnLst>
                              <p:par>
                                <p:cTn id="73" presetID="26" presetClass="entr" presetSubtype="0"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down)">
                                      <p:cBhvr>
                                        <p:cTn id="75" dur="290">
                                          <p:stCondLst>
                                            <p:cond delay="0"/>
                                          </p:stCondLst>
                                        </p:cTn>
                                        <p:tgtEl>
                                          <p:spTgt spid="5"/>
                                        </p:tgtEl>
                                      </p:cBhvr>
                                    </p:animEffect>
                                    <p:anim calcmode="lin" valueType="num">
                                      <p:cBhvr>
                                        <p:cTn id="76"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81" dur="13">
                                          <p:stCondLst>
                                            <p:cond delay="325"/>
                                          </p:stCondLst>
                                        </p:cTn>
                                        <p:tgtEl>
                                          <p:spTgt spid="5"/>
                                        </p:tgtEl>
                                      </p:cBhvr>
                                      <p:to x="100000" y="60000"/>
                                    </p:animScale>
                                    <p:animScale>
                                      <p:cBhvr>
                                        <p:cTn id="82" dur="83" decel="50000">
                                          <p:stCondLst>
                                            <p:cond delay="338"/>
                                          </p:stCondLst>
                                        </p:cTn>
                                        <p:tgtEl>
                                          <p:spTgt spid="5"/>
                                        </p:tgtEl>
                                      </p:cBhvr>
                                      <p:to x="100000" y="100000"/>
                                    </p:animScale>
                                    <p:animScale>
                                      <p:cBhvr>
                                        <p:cTn id="83" dur="13">
                                          <p:stCondLst>
                                            <p:cond delay="656"/>
                                          </p:stCondLst>
                                        </p:cTn>
                                        <p:tgtEl>
                                          <p:spTgt spid="5"/>
                                        </p:tgtEl>
                                      </p:cBhvr>
                                      <p:to x="100000" y="80000"/>
                                    </p:animScale>
                                    <p:animScale>
                                      <p:cBhvr>
                                        <p:cTn id="84" dur="83" decel="50000">
                                          <p:stCondLst>
                                            <p:cond delay="669"/>
                                          </p:stCondLst>
                                        </p:cTn>
                                        <p:tgtEl>
                                          <p:spTgt spid="5"/>
                                        </p:tgtEl>
                                      </p:cBhvr>
                                      <p:to x="100000" y="100000"/>
                                    </p:animScale>
                                    <p:animScale>
                                      <p:cBhvr>
                                        <p:cTn id="85" dur="13">
                                          <p:stCondLst>
                                            <p:cond delay="821"/>
                                          </p:stCondLst>
                                        </p:cTn>
                                        <p:tgtEl>
                                          <p:spTgt spid="5"/>
                                        </p:tgtEl>
                                      </p:cBhvr>
                                      <p:to x="100000" y="90000"/>
                                    </p:animScale>
                                    <p:animScale>
                                      <p:cBhvr>
                                        <p:cTn id="86" dur="83" decel="50000">
                                          <p:stCondLst>
                                            <p:cond delay="834"/>
                                          </p:stCondLst>
                                        </p:cTn>
                                        <p:tgtEl>
                                          <p:spTgt spid="5"/>
                                        </p:tgtEl>
                                      </p:cBhvr>
                                      <p:to x="100000" y="100000"/>
                                    </p:animScale>
                                    <p:animScale>
                                      <p:cBhvr>
                                        <p:cTn id="87" dur="13">
                                          <p:stCondLst>
                                            <p:cond delay="904"/>
                                          </p:stCondLst>
                                        </p:cTn>
                                        <p:tgtEl>
                                          <p:spTgt spid="5"/>
                                        </p:tgtEl>
                                      </p:cBhvr>
                                      <p:to x="100000" y="95000"/>
                                    </p:animScale>
                                    <p:animScale>
                                      <p:cBhvr>
                                        <p:cTn id="88" dur="83" decel="50000">
                                          <p:stCondLst>
                                            <p:cond delay="917"/>
                                          </p:stCondLst>
                                        </p:cTn>
                                        <p:tgtEl>
                                          <p:spTgt spid="5"/>
                                        </p:tgtEl>
                                      </p:cBhvr>
                                      <p:to x="100000" y="100000"/>
                                    </p:animScale>
                                  </p:childTnLst>
                                </p:cTn>
                              </p:par>
                            </p:childTnLst>
                          </p:cTn>
                        </p:par>
                        <p:par>
                          <p:cTn id="89" fill="hold">
                            <p:stCondLst>
                              <p:cond delay="5000"/>
                            </p:stCondLst>
                            <p:childTnLst>
                              <p:par>
                                <p:cTn id="90" presetID="26" presetClass="entr" presetSubtype="0" fill="hold" grpId="0"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290">
                                          <p:stCondLst>
                                            <p:cond delay="0"/>
                                          </p:stCondLst>
                                        </p:cTn>
                                        <p:tgtEl>
                                          <p:spTgt spid="8"/>
                                        </p:tgtEl>
                                      </p:cBhvr>
                                    </p:animEffect>
                                    <p:anim calcmode="lin" valueType="num">
                                      <p:cBhvr>
                                        <p:cTn id="93" dur="911"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4" dur="332"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5" dur="332" tmFilter="0, 0; 0.125,0.2665; 0.25,0.4; 0.375,0.465; 0.5,0.5;  0.625,0.535; 0.75,0.6; 0.875,0.7335; 1,1">
                                          <p:stCondLst>
                                            <p:cond delay="332"/>
                                          </p:stCondLst>
                                        </p:cTn>
                                        <p:tgtEl>
                                          <p:spTgt spid="8"/>
                                        </p:tgtEl>
                                        <p:attrNameLst>
                                          <p:attrName>ppt_y</p:attrName>
                                        </p:attrNameLst>
                                      </p:cBhvr>
                                      <p:tavLst>
                                        <p:tav tm="0" fmla="#ppt_y-sin(pi*$)/9">
                                          <p:val>
                                            <p:fltVal val="0"/>
                                          </p:val>
                                        </p:tav>
                                        <p:tav tm="100000">
                                          <p:val>
                                            <p:fltVal val="1"/>
                                          </p:val>
                                        </p:tav>
                                      </p:tavLst>
                                    </p:anim>
                                    <p:anim calcmode="lin" valueType="num">
                                      <p:cBhvr>
                                        <p:cTn id="96" dur="166" tmFilter="0, 0; 0.125,0.2665; 0.25,0.4; 0.375,0.465; 0.5,0.5;  0.625,0.535; 0.75,0.6; 0.875,0.7335; 1,1">
                                          <p:stCondLst>
                                            <p:cond delay="662"/>
                                          </p:stCondLst>
                                        </p:cTn>
                                        <p:tgtEl>
                                          <p:spTgt spid="8"/>
                                        </p:tgtEl>
                                        <p:attrNameLst>
                                          <p:attrName>ppt_y</p:attrName>
                                        </p:attrNameLst>
                                      </p:cBhvr>
                                      <p:tavLst>
                                        <p:tav tm="0" fmla="#ppt_y-sin(pi*$)/27">
                                          <p:val>
                                            <p:fltVal val="0"/>
                                          </p:val>
                                        </p:tav>
                                        <p:tav tm="100000">
                                          <p:val>
                                            <p:fltVal val="1"/>
                                          </p:val>
                                        </p:tav>
                                      </p:tavLst>
                                    </p:anim>
                                    <p:anim calcmode="lin" valueType="num">
                                      <p:cBhvr>
                                        <p:cTn id="97" dur="82" tmFilter="0, 0; 0.125,0.2665; 0.25,0.4; 0.375,0.465; 0.5,0.5;  0.625,0.535; 0.75,0.6; 0.875,0.7335; 1,1">
                                          <p:stCondLst>
                                            <p:cond delay="828"/>
                                          </p:stCondLst>
                                        </p:cTn>
                                        <p:tgtEl>
                                          <p:spTgt spid="8"/>
                                        </p:tgtEl>
                                        <p:attrNameLst>
                                          <p:attrName>ppt_y</p:attrName>
                                        </p:attrNameLst>
                                      </p:cBhvr>
                                      <p:tavLst>
                                        <p:tav tm="0" fmla="#ppt_y-sin(pi*$)/81">
                                          <p:val>
                                            <p:fltVal val="0"/>
                                          </p:val>
                                        </p:tav>
                                        <p:tav tm="100000">
                                          <p:val>
                                            <p:fltVal val="1"/>
                                          </p:val>
                                        </p:tav>
                                      </p:tavLst>
                                    </p:anim>
                                    <p:animScale>
                                      <p:cBhvr>
                                        <p:cTn id="98" dur="13">
                                          <p:stCondLst>
                                            <p:cond delay="325"/>
                                          </p:stCondLst>
                                        </p:cTn>
                                        <p:tgtEl>
                                          <p:spTgt spid="8"/>
                                        </p:tgtEl>
                                      </p:cBhvr>
                                      <p:to x="100000" y="60000"/>
                                    </p:animScale>
                                    <p:animScale>
                                      <p:cBhvr>
                                        <p:cTn id="99" dur="83" decel="50000">
                                          <p:stCondLst>
                                            <p:cond delay="338"/>
                                          </p:stCondLst>
                                        </p:cTn>
                                        <p:tgtEl>
                                          <p:spTgt spid="8"/>
                                        </p:tgtEl>
                                      </p:cBhvr>
                                      <p:to x="100000" y="100000"/>
                                    </p:animScale>
                                    <p:animScale>
                                      <p:cBhvr>
                                        <p:cTn id="100" dur="13">
                                          <p:stCondLst>
                                            <p:cond delay="656"/>
                                          </p:stCondLst>
                                        </p:cTn>
                                        <p:tgtEl>
                                          <p:spTgt spid="8"/>
                                        </p:tgtEl>
                                      </p:cBhvr>
                                      <p:to x="100000" y="80000"/>
                                    </p:animScale>
                                    <p:animScale>
                                      <p:cBhvr>
                                        <p:cTn id="101" dur="83" decel="50000">
                                          <p:stCondLst>
                                            <p:cond delay="669"/>
                                          </p:stCondLst>
                                        </p:cTn>
                                        <p:tgtEl>
                                          <p:spTgt spid="8"/>
                                        </p:tgtEl>
                                      </p:cBhvr>
                                      <p:to x="100000" y="100000"/>
                                    </p:animScale>
                                    <p:animScale>
                                      <p:cBhvr>
                                        <p:cTn id="102" dur="13">
                                          <p:stCondLst>
                                            <p:cond delay="821"/>
                                          </p:stCondLst>
                                        </p:cTn>
                                        <p:tgtEl>
                                          <p:spTgt spid="8"/>
                                        </p:tgtEl>
                                      </p:cBhvr>
                                      <p:to x="100000" y="90000"/>
                                    </p:animScale>
                                    <p:animScale>
                                      <p:cBhvr>
                                        <p:cTn id="103" dur="83" decel="50000">
                                          <p:stCondLst>
                                            <p:cond delay="834"/>
                                          </p:stCondLst>
                                        </p:cTn>
                                        <p:tgtEl>
                                          <p:spTgt spid="8"/>
                                        </p:tgtEl>
                                      </p:cBhvr>
                                      <p:to x="100000" y="100000"/>
                                    </p:animScale>
                                    <p:animScale>
                                      <p:cBhvr>
                                        <p:cTn id="104" dur="13">
                                          <p:stCondLst>
                                            <p:cond delay="904"/>
                                          </p:stCondLst>
                                        </p:cTn>
                                        <p:tgtEl>
                                          <p:spTgt spid="8"/>
                                        </p:tgtEl>
                                      </p:cBhvr>
                                      <p:to x="100000" y="95000"/>
                                    </p:animScale>
                                    <p:animScale>
                                      <p:cBhvr>
                                        <p:cTn id="105" dur="83" decel="50000">
                                          <p:stCondLst>
                                            <p:cond delay="917"/>
                                          </p:stCondLst>
                                        </p:cTn>
                                        <p:tgtEl>
                                          <p:spTgt spid="8"/>
                                        </p:tgtEl>
                                      </p:cBhvr>
                                      <p:to x="100000" y="100000"/>
                                    </p:animScale>
                                  </p:childTnLst>
                                </p:cTn>
                              </p:par>
                            </p:childTnLst>
                          </p:cTn>
                        </p:par>
                      </p:childTnLst>
                    </p:cTn>
                  </p:par>
                  <p:par>
                    <p:cTn id="106" fill="hold">
                      <p:stCondLst>
                        <p:cond delay="indefinite"/>
                      </p:stCondLst>
                      <p:childTnLst>
                        <p:par>
                          <p:cTn id="107" fill="hold">
                            <p:stCondLst>
                              <p:cond delay="0"/>
                            </p:stCondLst>
                            <p:childTnLst>
                              <p:par>
                                <p:cTn id="108" presetID="26" presetClass="entr" presetSubtype="0" fill="hold" grpId="0" nodeType="clickEffect">
                                  <p:stCondLst>
                                    <p:cond delay="0"/>
                                  </p:stCondLst>
                                  <p:childTnLst>
                                    <p:set>
                                      <p:cBhvr>
                                        <p:cTn id="109" dur="1" fill="hold">
                                          <p:stCondLst>
                                            <p:cond delay="0"/>
                                          </p:stCondLst>
                                        </p:cTn>
                                        <p:tgtEl>
                                          <p:spTgt spid="12"/>
                                        </p:tgtEl>
                                        <p:attrNameLst>
                                          <p:attrName>style.visibility</p:attrName>
                                        </p:attrNameLst>
                                      </p:cBhvr>
                                      <p:to>
                                        <p:strVal val="visible"/>
                                      </p:to>
                                    </p:set>
                                    <p:animEffect transition="in" filter="wipe(down)">
                                      <p:cBhvr>
                                        <p:cTn id="110" dur="290">
                                          <p:stCondLst>
                                            <p:cond delay="0"/>
                                          </p:stCondLst>
                                        </p:cTn>
                                        <p:tgtEl>
                                          <p:spTgt spid="12"/>
                                        </p:tgtEl>
                                      </p:cBhvr>
                                    </p:animEffect>
                                    <p:anim calcmode="lin" valueType="num">
                                      <p:cBhvr>
                                        <p:cTn id="111"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2"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3"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114"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115"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116" dur="13">
                                          <p:stCondLst>
                                            <p:cond delay="325"/>
                                          </p:stCondLst>
                                        </p:cTn>
                                        <p:tgtEl>
                                          <p:spTgt spid="12"/>
                                        </p:tgtEl>
                                      </p:cBhvr>
                                      <p:to x="100000" y="60000"/>
                                    </p:animScale>
                                    <p:animScale>
                                      <p:cBhvr>
                                        <p:cTn id="117" dur="83" decel="50000">
                                          <p:stCondLst>
                                            <p:cond delay="338"/>
                                          </p:stCondLst>
                                        </p:cTn>
                                        <p:tgtEl>
                                          <p:spTgt spid="12"/>
                                        </p:tgtEl>
                                      </p:cBhvr>
                                      <p:to x="100000" y="100000"/>
                                    </p:animScale>
                                    <p:animScale>
                                      <p:cBhvr>
                                        <p:cTn id="118" dur="13">
                                          <p:stCondLst>
                                            <p:cond delay="656"/>
                                          </p:stCondLst>
                                        </p:cTn>
                                        <p:tgtEl>
                                          <p:spTgt spid="12"/>
                                        </p:tgtEl>
                                      </p:cBhvr>
                                      <p:to x="100000" y="80000"/>
                                    </p:animScale>
                                    <p:animScale>
                                      <p:cBhvr>
                                        <p:cTn id="119" dur="83" decel="50000">
                                          <p:stCondLst>
                                            <p:cond delay="669"/>
                                          </p:stCondLst>
                                        </p:cTn>
                                        <p:tgtEl>
                                          <p:spTgt spid="12"/>
                                        </p:tgtEl>
                                      </p:cBhvr>
                                      <p:to x="100000" y="100000"/>
                                    </p:animScale>
                                    <p:animScale>
                                      <p:cBhvr>
                                        <p:cTn id="120" dur="13">
                                          <p:stCondLst>
                                            <p:cond delay="821"/>
                                          </p:stCondLst>
                                        </p:cTn>
                                        <p:tgtEl>
                                          <p:spTgt spid="12"/>
                                        </p:tgtEl>
                                      </p:cBhvr>
                                      <p:to x="100000" y="90000"/>
                                    </p:animScale>
                                    <p:animScale>
                                      <p:cBhvr>
                                        <p:cTn id="121" dur="83" decel="50000">
                                          <p:stCondLst>
                                            <p:cond delay="834"/>
                                          </p:stCondLst>
                                        </p:cTn>
                                        <p:tgtEl>
                                          <p:spTgt spid="12"/>
                                        </p:tgtEl>
                                      </p:cBhvr>
                                      <p:to x="100000" y="100000"/>
                                    </p:animScale>
                                    <p:animScale>
                                      <p:cBhvr>
                                        <p:cTn id="122" dur="13">
                                          <p:stCondLst>
                                            <p:cond delay="904"/>
                                          </p:stCondLst>
                                        </p:cTn>
                                        <p:tgtEl>
                                          <p:spTgt spid="12"/>
                                        </p:tgtEl>
                                      </p:cBhvr>
                                      <p:to x="100000" y="95000"/>
                                    </p:animScale>
                                    <p:animScale>
                                      <p:cBhvr>
                                        <p:cTn id="123" dur="83" decel="50000">
                                          <p:stCondLst>
                                            <p:cond delay="917"/>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5" grpId="0" animBg="1"/>
      <p:bldP spid="8"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3911079736"/>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6225359"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6</a:t>
            </a:r>
            <a:r>
              <a:rPr lang="en-US" sz="6000" b="1" dirty="0">
                <a:latin typeface="Arial" panose="020B0604020202020204" pitchFamily="34" charset="0"/>
                <a:cs typeface="Arial" panose="020B0604020202020204" pitchFamily="34" charset="0"/>
              </a:rPr>
              <a:t> Types of Jobs</a:t>
            </a:r>
          </a:p>
        </p:txBody>
      </p:sp>
      <p:grpSp>
        <p:nvGrpSpPr>
          <p:cNvPr id="5" name="Group 4"/>
          <p:cNvGrpSpPr/>
          <p:nvPr/>
        </p:nvGrpSpPr>
        <p:grpSpPr>
          <a:xfrm>
            <a:off x="0" y="3648075"/>
            <a:ext cx="3486150" cy="3209925"/>
            <a:chOff x="0" y="3648075"/>
            <a:chExt cx="3486150" cy="3209925"/>
          </a:xfrm>
        </p:grpSpPr>
        <p:sp>
          <p:nvSpPr>
            <p:cNvPr id="6" name="Rectangle 5"/>
            <p:cNvSpPr/>
            <p:nvPr/>
          </p:nvSpPr>
          <p:spPr bwMode="auto">
            <a:xfrm>
              <a:off x="0" y="4114800"/>
              <a:ext cx="3048000" cy="2743200"/>
            </a:xfrm>
            <a:prstGeom prst="rect">
              <a:avLst/>
            </a:prstGeom>
            <a:solidFill>
              <a:srgbClr val="6600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bg1"/>
                  </a:solidFill>
                  <a:effectLst/>
                  <a:latin typeface="Arial Narrow" panose="020B0606020202030204" pitchFamily="34" charset="0"/>
                  <a:cs typeface="Arial" charset="0"/>
                </a:rPr>
                <a:t>Information Systems</a:t>
              </a:r>
            </a:p>
          </p:txBody>
        </p:sp>
        <p:sp>
          <p:nvSpPr>
            <p:cNvPr id="7" name="Oval 6"/>
            <p:cNvSpPr/>
            <p:nvPr/>
          </p:nvSpPr>
          <p:spPr bwMode="auto">
            <a:xfrm>
              <a:off x="990600" y="3648075"/>
              <a:ext cx="838200" cy="1066800"/>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sp>
          <p:nvSpPr>
            <p:cNvPr id="8" name="Oval 7"/>
            <p:cNvSpPr/>
            <p:nvPr/>
          </p:nvSpPr>
          <p:spPr bwMode="auto">
            <a:xfrm>
              <a:off x="2647950" y="5181600"/>
              <a:ext cx="838200" cy="714376"/>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grpSp>
      <p:grpSp>
        <p:nvGrpSpPr>
          <p:cNvPr id="9" name="Group 8"/>
          <p:cNvGrpSpPr/>
          <p:nvPr/>
        </p:nvGrpSpPr>
        <p:grpSpPr>
          <a:xfrm>
            <a:off x="5572125" y="3581400"/>
            <a:ext cx="3571875" cy="3276600"/>
            <a:chOff x="5572125" y="3581400"/>
            <a:chExt cx="3571875" cy="3276600"/>
          </a:xfrm>
        </p:grpSpPr>
        <p:grpSp>
          <p:nvGrpSpPr>
            <p:cNvPr id="10" name="Group 9"/>
            <p:cNvGrpSpPr/>
            <p:nvPr/>
          </p:nvGrpSpPr>
          <p:grpSpPr>
            <a:xfrm>
              <a:off x="5572125" y="4114800"/>
              <a:ext cx="3571875" cy="2743200"/>
              <a:chOff x="5572125" y="4114800"/>
              <a:chExt cx="3571875" cy="2743200"/>
            </a:xfrm>
          </p:grpSpPr>
          <p:sp>
            <p:nvSpPr>
              <p:cNvPr id="12" name="Rectangle 11"/>
              <p:cNvSpPr/>
              <p:nvPr/>
            </p:nvSpPr>
            <p:spPr bwMode="auto">
              <a:xfrm>
                <a:off x="6096000" y="4114800"/>
                <a:ext cx="3048000" cy="2743200"/>
              </a:xfrm>
              <a:prstGeom prst="rect">
                <a:avLst/>
              </a:prstGeom>
              <a:solidFill>
                <a:srgbClr val="AB57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bg1"/>
                    </a:solidFill>
                    <a:effectLst/>
                    <a:latin typeface="Arial Narrow" panose="020B0606020202030204" pitchFamily="34" charset="0"/>
                    <a:cs typeface="Arial" charset="0"/>
                  </a:rPr>
                  <a:t>Auditing</a:t>
                </a:r>
              </a:p>
            </p:txBody>
          </p:sp>
          <p:sp>
            <p:nvSpPr>
              <p:cNvPr id="13" name="Oval 12"/>
              <p:cNvSpPr/>
              <p:nvPr/>
            </p:nvSpPr>
            <p:spPr bwMode="auto">
              <a:xfrm rot="5400000">
                <a:off x="5486400" y="4953000"/>
                <a:ext cx="1219200" cy="1047750"/>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grpSp>
        <p:sp>
          <p:nvSpPr>
            <p:cNvPr id="11" name="Oval 10"/>
            <p:cNvSpPr/>
            <p:nvPr/>
          </p:nvSpPr>
          <p:spPr bwMode="auto">
            <a:xfrm>
              <a:off x="7315200" y="3581400"/>
              <a:ext cx="838200" cy="1066800"/>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grpSp>
      <p:grpSp>
        <p:nvGrpSpPr>
          <p:cNvPr id="14" name="Group 13"/>
          <p:cNvGrpSpPr/>
          <p:nvPr/>
        </p:nvGrpSpPr>
        <p:grpSpPr>
          <a:xfrm>
            <a:off x="5629275" y="1371600"/>
            <a:ext cx="3514725" cy="3276600"/>
            <a:chOff x="5629275" y="1371600"/>
            <a:chExt cx="3514725" cy="3276600"/>
          </a:xfrm>
        </p:grpSpPr>
        <p:grpSp>
          <p:nvGrpSpPr>
            <p:cNvPr id="15" name="Group 14"/>
            <p:cNvGrpSpPr/>
            <p:nvPr/>
          </p:nvGrpSpPr>
          <p:grpSpPr>
            <a:xfrm>
              <a:off x="6096000" y="1371600"/>
              <a:ext cx="3048000" cy="3276600"/>
              <a:chOff x="6096000" y="1371600"/>
              <a:chExt cx="3048000" cy="3276600"/>
            </a:xfrm>
          </p:grpSpPr>
          <p:sp>
            <p:nvSpPr>
              <p:cNvPr id="17" name="Oval 16"/>
              <p:cNvSpPr/>
              <p:nvPr/>
            </p:nvSpPr>
            <p:spPr bwMode="auto">
              <a:xfrm>
                <a:off x="7315200" y="3581400"/>
                <a:ext cx="838200" cy="1066800"/>
              </a:xfrm>
              <a:prstGeom prst="ellipse">
                <a:avLst/>
              </a:prstGeom>
              <a:solidFill>
                <a:srgbClr val="C081FF"/>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sp>
            <p:nvSpPr>
              <p:cNvPr id="18" name="Rectangle 17"/>
              <p:cNvSpPr/>
              <p:nvPr/>
            </p:nvSpPr>
            <p:spPr bwMode="auto">
              <a:xfrm>
                <a:off x="6096000" y="1371600"/>
                <a:ext cx="3048000" cy="2743200"/>
              </a:xfrm>
              <a:prstGeom prst="rect">
                <a:avLst/>
              </a:prstGeom>
              <a:solidFill>
                <a:srgbClr val="C081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tx1"/>
                    </a:solidFill>
                    <a:effectLst/>
                    <a:latin typeface="Arial Narrow" panose="020B0606020202030204" pitchFamily="34" charset="0"/>
                    <a:cs typeface="Arial" charset="0"/>
                  </a:rPr>
                  <a:t>Taxation</a:t>
                </a:r>
              </a:p>
            </p:txBody>
          </p:sp>
        </p:grpSp>
        <p:sp>
          <p:nvSpPr>
            <p:cNvPr id="16" name="Oval 15"/>
            <p:cNvSpPr/>
            <p:nvPr/>
          </p:nvSpPr>
          <p:spPr bwMode="auto">
            <a:xfrm rot="5400000">
              <a:off x="5686425" y="2276475"/>
              <a:ext cx="800100" cy="914400"/>
            </a:xfrm>
            <a:prstGeom prst="ellipse">
              <a:avLst/>
            </a:prstGeom>
            <a:solidFill>
              <a:schemeClr val="bg1"/>
            </a:solidFill>
            <a:ln w="9525" cap="flat" cmpd="sng" algn="ctr">
              <a:solidFill>
                <a:schemeClr val="bg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dirty="0">
                <a:latin typeface="Arial Narrow" panose="020B0606020202030204" pitchFamily="34" charset="0"/>
                <a:cs typeface="Arial" charset="0"/>
              </a:endParaRPr>
            </a:p>
          </p:txBody>
        </p:sp>
      </p:grpSp>
      <p:grpSp>
        <p:nvGrpSpPr>
          <p:cNvPr id="19" name="Group 18"/>
          <p:cNvGrpSpPr/>
          <p:nvPr/>
        </p:nvGrpSpPr>
        <p:grpSpPr>
          <a:xfrm>
            <a:off x="0" y="1371600"/>
            <a:ext cx="3467100" cy="3343275"/>
            <a:chOff x="0" y="1371600"/>
            <a:chExt cx="3467100" cy="3343275"/>
          </a:xfrm>
        </p:grpSpPr>
        <p:sp>
          <p:nvSpPr>
            <p:cNvPr id="20" name="Rectangle 19"/>
            <p:cNvSpPr/>
            <p:nvPr/>
          </p:nvSpPr>
          <p:spPr bwMode="auto">
            <a:xfrm>
              <a:off x="0" y="1371600"/>
              <a:ext cx="3048000" cy="2743200"/>
            </a:xfrm>
            <a:prstGeom prst="rect">
              <a:avLst/>
            </a:prstGeom>
            <a:solidFill>
              <a:srgbClr val="E1C3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tx1"/>
                  </a:solidFill>
                  <a:effectLst/>
                  <a:latin typeface="Arial Narrow" panose="020B0606020202030204" pitchFamily="34" charset="0"/>
                  <a:cs typeface="Arial" charset="0"/>
                </a:rPr>
                <a:t>Financial Reporting</a:t>
              </a:r>
            </a:p>
          </p:txBody>
        </p:sp>
        <p:sp>
          <p:nvSpPr>
            <p:cNvPr id="21" name="Oval 20"/>
            <p:cNvSpPr/>
            <p:nvPr/>
          </p:nvSpPr>
          <p:spPr bwMode="auto">
            <a:xfrm>
              <a:off x="990600" y="3648075"/>
              <a:ext cx="838200" cy="1066800"/>
            </a:xfrm>
            <a:prstGeom prst="ellipse">
              <a:avLst/>
            </a:prstGeom>
            <a:solidFill>
              <a:srgbClr val="E1C3FF"/>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sp>
          <p:nvSpPr>
            <p:cNvPr id="22" name="Oval 21"/>
            <p:cNvSpPr/>
            <p:nvPr/>
          </p:nvSpPr>
          <p:spPr bwMode="auto">
            <a:xfrm>
              <a:off x="2628900" y="2281238"/>
              <a:ext cx="838200" cy="1066800"/>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grpSp>
      <p:grpSp>
        <p:nvGrpSpPr>
          <p:cNvPr id="23" name="Group 22"/>
          <p:cNvGrpSpPr/>
          <p:nvPr/>
        </p:nvGrpSpPr>
        <p:grpSpPr>
          <a:xfrm>
            <a:off x="2628900" y="1371600"/>
            <a:ext cx="3924300" cy="3209925"/>
            <a:chOff x="2628900" y="1371600"/>
            <a:chExt cx="3924300" cy="3209925"/>
          </a:xfrm>
        </p:grpSpPr>
        <p:sp>
          <p:nvSpPr>
            <p:cNvPr id="24" name="Rectangle 23"/>
            <p:cNvSpPr/>
            <p:nvPr/>
          </p:nvSpPr>
          <p:spPr bwMode="auto">
            <a:xfrm>
              <a:off x="3048000" y="1371600"/>
              <a:ext cx="3048000" cy="2743200"/>
            </a:xfrm>
            <a:prstGeom prst="rect">
              <a:avLst/>
            </a:prstGeom>
            <a:solidFill>
              <a:srgbClr val="D1A3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tx1"/>
                  </a:solidFill>
                  <a:effectLst/>
                  <a:latin typeface="Arial Narrow" panose="020B0606020202030204" pitchFamily="34" charset="0"/>
                  <a:cs typeface="Arial" charset="0"/>
                </a:rPr>
                <a:t>Managerial Accounting</a:t>
              </a:r>
            </a:p>
          </p:txBody>
        </p:sp>
        <p:sp>
          <p:nvSpPr>
            <p:cNvPr id="25" name="Oval 24"/>
            <p:cNvSpPr/>
            <p:nvPr/>
          </p:nvSpPr>
          <p:spPr bwMode="auto">
            <a:xfrm rot="5400000">
              <a:off x="4191000" y="3657600"/>
              <a:ext cx="914400" cy="914400"/>
            </a:xfrm>
            <a:prstGeom prst="ellipse">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sp>
          <p:nvSpPr>
            <p:cNvPr id="26" name="Oval 25"/>
            <p:cNvSpPr/>
            <p:nvPr/>
          </p:nvSpPr>
          <p:spPr bwMode="auto">
            <a:xfrm>
              <a:off x="2628900" y="2281238"/>
              <a:ext cx="838200" cy="1066800"/>
            </a:xfrm>
            <a:prstGeom prst="ellipse">
              <a:avLst/>
            </a:prstGeom>
            <a:solidFill>
              <a:srgbClr val="D1A3FF"/>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sp>
          <p:nvSpPr>
            <p:cNvPr id="27" name="Oval 26"/>
            <p:cNvSpPr/>
            <p:nvPr/>
          </p:nvSpPr>
          <p:spPr bwMode="auto">
            <a:xfrm rot="5400000">
              <a:off x="5676900" y="2286000"/>
              <a:ext cx="838200" cy="914400"/>
            </a:xfrm>
            <a:prstGeom prst="ellipse">
              <a:avLst/>
            </a:prstGeom>
            <a:solidFill>
              <a:srgbClr val="D1A3FF"/>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latin typeface="Arial Narrow" panose="020B0606020202030204" pitchFamily="34" charset="0"/>
                <a:cs typeface="Arial" charset="0"/>
              </a:endParaRPr>
            </a:p>
          </p:txBody>
        </p:sp>
        <p:sp>
          <p:nvSpPr>
            <p:cNvPr id="28" name="Oval 27"/>
            <p:cNvSpPr/>
            <p:nvPr/>
          </p:nvSpPr>
          <p:spPr bwMode="auto">
            <a:xfrm rot="5400000">
              <a:off x="4191000" y="3667125"/>
              <a:ext cx="914400" cy="914400"/>
            </a:xfrm>
            <a:prstGeom prst="ellipse">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grpSp>
      <p:grpSp>
        <p:nvGrpSpPr>
          <p:cNvPr id="29" name="Group 28"/>
          <p:cNvGrpSpPr/>
          <p:nvPr/>
        </p:nvGrpSpPr>
        <p:grpSpPr>
          <a:xfrm>
            <a:off x="2638425" y="3667125"/>
            <a:ext cx="3990975" cy="3190875"/>
            <a:chOff x="2638425" y="3667125"/>
            <a:chExt cx="3990975" cy="3190875"/>
          </a:xfrm>
          <a:solidFill>
            <a:srgbClr val="BF09FF"/>
          </a:solidFill>
        </p:grpSpPr>
        <p:sp>
          <p:nvSpPr>
            <p:cNvPr id="30" name="Oval 29"/>
            <p:cNvSpPr/>
            <p:nvPr/>
          </p:nvSpPr>
          <p:spPr bwMode="auto">
            <a:xfrm>
              <a:off x="2638425" y="5181600"/>
              <a:ext cx="838200" cy="714376"/>
            </a:xfrm>
            <a:prstGeom prst="ellipse">
              <a:avLst/>
            </a:prstGeom>
            <a:solidFill>
              <a:srgbClr val="A130FE"/>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sp>
          <p:nvSpPr>
            <p:cNvPr id="31" name="Oval 30"/>
            <p:cNvSpPr/>
            <p:nvPr/>
          </p:nvSpPr>
          <p:spPr bwMode="auto">
            <a:xfrm rot="5400000">
              <a:off x="4181475" y="3676650"/>
              <a:ext cx="933450" cy="914400"/>
            </a:xfrm>
            <a:prstGeom prst="ellipse">
              <a:avLst/>
            </a:prstGeom>
            <a:solidFill>
              <a:srgbClr val="A130FE"/>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sp>
          <p:nvSpPr>
            <p:cNvPr id="32" name="Oval 31"/>
            <p:cNvSpPr/>
            <p:nvPr/>
          </p:nvSpPr>
          <p:spPr bwMode="auto">
            <a:xfrm rot="5400000">
              <a:off x="5486400" y="4943475"/>
              <a:ext cx="1219200" cy="1066800"/>
            </a:xfrm>
            <a:prstGeom prst="ellipse">
              <a:avLst/>
            </a:prstGeom>
            <a:solidFill>
              <a:srgbClr val="A130FE"/>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400">
                <a:solidFill>
                  <a:schemeClr val="bg1"/>
                </a:solidFill>
                <a:latin typeface="Arial Narrow" panose="020B0606020202030204" pitchFamily="34" charset="0"/>
                <a:cs typeface="Arial" charset="0"/>
              </a:endParaRPr>
            </a:p>
          </p:txBody>
        </p:sp>
        <p:sp>
          <p:nvSpPr>
            <p:cNvPr id="33" name="Rectangle 32"/>
            <p:cNvSpPr/>
            <p:nvPr/>
          </p:nvSpPr>
          <p:spPr bwMode="auto">
            <a:xfrm>
              <a:off x="3048000" y="4114800"/>
              <a:ext cx="3048000" cy="2743200"/>
            </a:xfrm>
            <a:prstGeom prst="rect">
              <a:avLst/>
            </a:prstGeom>
            <a:solidFill>
              <a:srgbClr val="A130FE"/>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400" b="0" i="1" u="none" strike="noStrike" cap="none" normalizeH="0" baseline="0" dirty="0">
                  <a:ln>
                    <a:noFill/>
                  </a:ln>
                  <a:solidFill>
                    <a:schemeClr val="bg1"/>
                  </a:solidFill>
                  <a:effectLst/>
                  <a:latin typeface="Arial Narrow" panose="020B0606020202030204" pitchFamily="34" charset="0"/>
                  <a:cs typeface="Arial" charset="0"/>
                </a:rPr>
                <a:t>Fraud and Forensics</a:t>
              </a:r>
            </a:p>
          </p:txBody>
        </p:sp>
      </p:grpSp>
    </p:spTree>
    <p:extLst>
      <p:ext uri="{BB962C8B-B14F-4D97-AF65-F5344CB8AC3E}">
        <p14:creationId xmlns:p14="http://schemas.microsoft.com/office/powerpoint/2010/main" val="1841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0-#ppt_w/2"/>
                                          </p:val>
                                        </p:tav>
                                        <p:tav tm="100000">
                                          <p:val>
                                            <p:strVal val="#ppt_x"/>
                                          </p:val>
                                        </p:tav>
                                      </p:tavLst>
                                    </p:anim>
                                    <p:anim calcmode="lin" valueType="num">
                                      <p:cBhvr additive="base">
                                        <p:cTn id="3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0-#ppt_w/2"/>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3714461723"/>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7738016"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5</a:t>
            </a:r>
            <a:r>
              <a:rPr lang="en-US" sz="6000" b="1" dirty="0">
                <a:latin typeface="Arial" panose="020B0604020202020204" pitchFamily="34" charset="0"/>
                <a:cs typeface="Arial" panose="020B0604020202020204" pitchFamily="34" charset="0"/>
              </a:rPr>
              <a:t> Fantastic Benefits</a:t>
            </a:r>
          </a:p>
        </p:txBody>
      </p:sp>
      <p:sp>
        <p:nvSpPr>
          <p:cNvPr id="3" name="TextBox 2"/>
          <p:cNvSpPr txBox="1"/>
          <p:nvPr/>
        </p:nvSpPr>
        <p:spPr>
          <a:xfrm>
            <a:off x="2369574" y="1434638"/>
            <a:ext cx="6781800" cy="5478423"/>
          </a:xfrm>
          <a:prstGeom prst="rect">
            <a:avLst/>
          </a:prstGeom>
          <a:noFill/>
        </p:spPr>
        <p:txBody>
          <a:bodyPr wrap="square" rtlCol="0">
            <a:spAutoFit/>
          </a:bodyPr>
          <a:lstStyle/>
          <a:p>
            <a:pPr>
              <a:spcAft>
                <a:spcPts val="2400"/>
              </a:spcAft>
            </a:pPr>
            <a:r>
              <a:rPr lang="en-US" sz="5400" b="1" dirty="0">
                <a:latin typeface="Arial" panose="020B0604020202020204" pitchFamily="34" charset="0"/>
                <a:cs typeface="Arial" panose="020B0604020202020204" pitchFamily="34" charset="0"/>
              </a:rPr>
              <a:t>High Salaries</a:t>
            </a:r>
          </a:p>
          <a:p>
            <a:pPr>
              <a:spcAft>
                <a:spcPts val="2400"/>
              </a:spcAft>
            </a:pPr>
            <a:r>
              <a:rPr lang="en-US" sz="5400" b="1" dirty="0">
                <a:latin typeface="Arial" panose="020B0604020202020204" pitchFamily="34" charset="0"/>
                <a:cs typeface="Arial" panose="020B0604020202020204" pitchFamily="34" charset="0"/>
              </a:rPr>
              <a:t>Travel</a:t>
            </a:r>
          </a:p>
          <a:p>
            <a:pPr>
              <a:spcAft>
                <a:spcPts val="2400"/>
              </a:spcAft>
            </a:pPr>
            <a:r>
              <a:rPr lang="en-US" sz="5400" b="1" dirty="0">
                <a:latin typeface="Arial" panose="020B0604020202020204" pitchFamily="34" charset="0"/>
                <a:cs typeface="Arial" panose="020B0604020202020204" pitchFamily="34" charset="0"/>
              </a:rPr>
              <a:t>Advancement</a:t>
            </a:r>
          </a:p>
          <a:p>
            <a:pPr>
              <a:spcAft>
                <a:spcPts val="2400"/>
              </a:spcAft>
            </a:pPr>
            <a:r>
              <a:rPr lang="en-US" sz="5400" b="1" dirty="0">
                <a:latin typeface="Arial" panose="020B0604020202020204" pitchFamily="34" charset="0"/>
                <a:cs typeface="Arial" panose="020B0604020202020204" pitchFamily="34" charset="0"/>
              </a:rPr>
              <a:t>Respect/Trust</a:t>
            </a:r>
          </a:p>
          <a:p>
            <a:pPr>
              <a:spcAft>
                <a:spcPts val="2400"/>
              </a:spcAft>
            </a:pPr>
            <a:r>
              <a:rPr lang="en-US" sz="5400" b="1" dirty="0">
                <a:latin typeface="Arial" panose="020B0604020202020204" pitchFamily="34" charset="0"/>
                <a:cs typeface="Arial" panose="020B0604020202020204" pitchFamily="34" charset="0"/>
              </a:rPr>
              <a:t>Mobility</a:t>
            </a:r>
            <a:endParaRPr lang="en-US" sz="7200" b="1" dirty="0">
              <a:latin typeface="Arial" panose="020B0604020202020204" pitchFamily="34" charset="0"/>
              <a:cs typeface="Arial" panose="020B0604020202020204" pitchFamily="34" charset="0"/>
            </a:endParaRPr>
          </a:p>
        </p:txBody>
      </p:sp>
      <p:grpSp>
        <p:nvGrpSpPr>
          <p:cNvPr id="7" name="Group 6"/>
          <p:cNvGrpSpPr/>
          <p:nvPr/>
        </p:nvGrpSpPr>
        <p:grpSpPr>
          <a:xfrm>
            <a:off x="484608" y="1021140"/>
            <a:ext cx="1819486" cy="5836860"/>
            <a:chOff x="484608" y="1021140"/>
            <a:chExt cx="1819486" cy="5836860"/>
          </a:xfrm>
        </p:grpSpPr>
        <p:pic>
          <p:nvPicPr>
            <p:cNvPr id="15366" name="Picture 6" descr="http://png.clipart.me/graphics/thumbs/110/beautiful-woman-walking-up-stairs_110199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80757" y="3276600"/>
              <a:ext cx="1464327" cy="1276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7258" y="1021140"/>
              <a:ext cx="923651" cy="1569660"/>
            </a:xfrm>
            <a:prstGeom prst="rect">
              <a:avLst/>
            </a:prstGeom>
            <a:noFill/>
          </p:spPr>
          <p:txBody>
            <a:bodyPr wrap="none" rtlCol="0">
              <a:spAutoFit/>
            </a:bodyPr>
            <a:lstStyle/>
            <a:p>
              <a:r>
                <a:rPr lang="en-US" sz="9600" dirty="0">
                  <a:latin typeface="Cooper Black" panose="0208090404030B020404" pitchFamily="18" charset="0"/>
                </a:rPr>
                <a:t>$</a:t>
              </a:r>
            </a:p>
          </p:txBody>
        </p:sp>
        <p:pic>
          <p:nvPicPr>
            <p:cNvPr id="15364" name="Picture 4" descr="https://encrypted-tbn0.gstatic.com/images?q=tbn:ANd9GcTgL40GnhlSPDaZM5P7-3C10WfLDFLYUH-mqrPksQEcJH7roRRwIA"/>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05132" flipH="1">
              <a:off x="484608" y="2413653"/>
              <a:ext cx="1819486" cy="1028406"/>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http://images.clipartpanda.com/shaking-clipart-dTreeobLc.jpe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5634" r="13044"/>
            <a:stretch/>
          </p:blipFill>
          <p:spPr bwMode="auto">
            <a:xfrm flipH="1">
              <a:off x="680757" y="4731084"/>
              <a:ext cx="1464328" cy="1136316"/>
            </a:xfrm>
            <a:prstGeom prst="rect">
              <a:avLst/>
            </a:prstGeom>
            <a:noFill/>
            <a:extLst>
              <a:ext uri="{909E8E84-426E-40DD-AFC4-6F175D3DCCD1}">
                <a14:hiddenFill xmlns:a14="http://schemas.microsoft.com/office/drawing/2010/main">
                  <a:solidFill>
                    <a:srgbClr val="FFFFFF"/>
                  </a:solidFill>
                </a14:hiddenFill>
              </a:ext>
            </a:extLst>
          </p:spPr>
        </p:pic>
        <p:pic>
          <p:nvPicPr>
            <p:cNvPr id="15372" name="Picture 12" descr="https://encrypted-tbn0.gstatic.com/images?q=tbn:ANd9GcQk_HejvAIPkskYYLKfZsbaBn_sZQYRmc68g6PcAcLVeoPf85kID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628996" y="6038850"/>
              <a:ext cx="1567849" cy="8191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9330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24630"/>
            <a:ext cx="9144000" cy="9325630"/>
          </a:xfrm>
          <a:prstGeom prst="rect">
            <a:avLst/>
          </a:prstGeom>
          <a:noFill/>
        </p:spPr>
        <p:txBody>
          <a:bodyPr wrap="square" lIns="91440" tIns="45720" rIns="91440" bIns="45720">
            <a:spAutoFit/>
          </a:bodyPr>
          <a:lstStyle/>
          <a:p>
            <a:pPr algn="ctr"/>
            <a:r>
              <a:rPr lang="en-US" sz="60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505712908"/>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196578"/>
            <a:ext cx="7935762" cy="1631216"/>
          </a:xfrm>
          <a:prstGeom prst="rect">
            <a:avLst/>
          </a:prstGeom>
          <a:noFill/>
        </p:spPr>
        <p:txBody>
          <a:bodyPr wrap="none" rtlCol="0">
            <a:spAutoFit/>
          </a:bodyPr>
          <a:lstStyle/>
          <a:p>
            <a:r>
              <a:rPr lang="en-US" sz="10000" b="1" dirty="0">
                <a:latin typeface="Arial" panose="020B0604020202020204" pitchFamily="34" charset="0"/>
                <a:cs typeface="Arial" panose="020B0604020202020204" pitchFamily="34" charset="0"/>
              </a:rPr>
              <a:t>4</a:t>
            </a:r>
            <a:r>
              <a:rPr lang="en-US" sz="6000" b="1" dirty="0">
                <a:latin typeface="Arial" panose="020B0604020202020204" pitchFamily="34" charset="0"/>
                <a:cs typeface="Arial" panose="020B0604020202020204" pitchFamily="34" charset="0"/>
              </a:rPr>
              <a:t> Types of Employer</a:t>
            </a:r>
          </a:p>
        </p:txBody>
      </p:sp>
      <p:sp>
        <p:nvSpPr>
          <p:cNvPr id="12" name="Rectangle 11"/>
          <p:cNvSpPr/>
          <p:nvPr/>
        </p:nvSpPr>
        <p:spPr>
          <a:xfrm>
            <a:off x="176465" y="1447800"/>
            <a:ext cx="4383505" cy="26068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5400" dirty="0"/>
              <a:t>Accounting</a:t>
            </a:r>
            <a:br>
              <a:rPr lang="en-US" sz="5400" dirty="0"/>
            </a:br>
            <a:r>
              <a:rPr lang="en-US" sz="5400" dirty="0"/>
              <a:t>Firms (25%)</a:t>
            </a:r>
            <a:br>
              <a:rPr lang="en-US" sz="5400" dirty="0"/>
            </a:br>
            <a:r>
              <a:rPr lang="en-US" sz="2800" dirty="0"/>
              <a:t>a.k.a. public accounting</a:t>
            </a:r>
          </a:p>
        </p:txBody>
      </p:sp>
      <p:sp>
        <p:nvSpPr>
          <p:cNvPr id="16" name="Rectangle 15"/>
          <p:cNvSpPr/>
          <p:nvPr/>
        </p:nvSpPr>
        <p:spPr>
          <a:xfrm>
            <a:off x="4559970" y="1447800"/>
            <a:ext cx="4383505" cy="260684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5400" dirty="0"/>
              <a:t>Companies</a:t>
            </a:r>
            <a:br>
              <a:rPr lang="en-US" sz="5400" dirty="0"/>
            </a:br>
            <a:r>
              <a:rPr lang="en-US" sz="5400" dirty="0"/>
              <a:t>(60%)</a:t>
            </a:r>
            <a:br>
              <a:rPr lang="en-US" sz="5400" dirty="0"/>
            </a:br>
            <a:r>
              <a:rPr lang="en-US" sz="2800" dirty="0"/>
              <a:t>a.k.a. corporate, industry, private accounting</a:t>
            </a:r>
          </a:p>
        </p:txBody>
      </p:sp>
      <p:sp>
        <p:nvSpPr>
          <p:cNvPr id="17" name="Rectangle 16"/>
          <p:cNvSpPr/>
          <p:nvPr/>
        </p:nvSpPr>
        <p:spPr>
          <a:xfrm>
            <a:off x="176464" y="4054642"/>
            <a:ext cx="4383505" cy="260684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5400" dirty="0"/>
              <a:t>Government</a:t>
            </a:r>
          </a:p>
          <a:p>
            <a:pPr algn="ctr"/>
            <a:r>
              <a:rPr lang="en-US" sz="5400" dirty="0"/>
              <a:t>Accounting</a:t>
            </a:r>
            <a:br>
              <a:rPr lang="en-US" sz="5400" dirty="0"/>
            </a:br>
            <a:endParaRPr lang="en-US" sz="2800" dirty="0"/>
          </a:p>
        </p:txBody>
      </p:sp>
      <p:sp>
        <p:nvSpPr>
          <p:cNvPr id="18" name="Rectangle 17"/>
          <p:cNvSpPr/>
          <p:nvPr/>
        </p:nvSpPr>
        <p:spPr>
          <a:xfrm>
            <a:off x="4559970" y="4054642"/>
            <a:ext cx="4383505" cy="2606842"/>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5400" dirty="0"/>
              <a:t>Nonprofit</a:t>
            </a:r>
            <a:br>
              <a:rPr lang="en-US" sz="5400" dirty="0"/>
            </a:br>
            <a:r>
              <a:rPr lang="en-US" sz="5400" dirty="0"/>
              <a:t>Accounting</a:t>
            </a:r>
            <a:br>
              <a:rPr lang="en-US" sz="5400" dirty="0"/>
            </a:br>
            <a:endParaRPr lang="en-US" sz="2800" dirty="0"/>
          </a:p>
        </p:txBody>
      </p:sp>
    </p:spTree>
    <p:extLst>
      <p:ext uri="{BB962C8B-B14F-4D97-AF65-F5344CB8AC3E}">
        <p14:creationId xmlns:p14="http://schemas.microsoft.com/office/powerpoint/2010/main" val="194583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1+#ppt_w/2"/>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7" grpId="0" animBg="1"/>
      <p:bldP spid="18"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1199</TotalTime>
  <Words>1957</Words>
  <Application>Microsoft Office PowerPoint</Application>
  <PresentationFormat>On-screen Show (4:3)</PresentationFormat>
  <Paragraphs>131</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Calibri Light</vt:lpstr>
      <vt:lpstr>Cooper Black</vt:lpstr>
      <vt:lpstr>Eras Bold ITC</vt:lpstr>
      <vt:lpstr>Office Theme</vt:lpstr>
      <vt:lpstr>7 Reasons to  Study Accounting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Falba Watson</dc:creator>
  <cp:lastModifiedBy>Stephanie Falba Watson</cp:lastModifiedBy>
  <cp:revision>52</cp:revision>
  <dcterms:created xsi:type="dcterms:W3CDTF">2024-03-26T20:11:40Z</dcterms:created>
  <dcterms:modified xsi:type="dcterms:W3CDTF">2025-06-05T20:04:58Z</dcterms:modified>
</cp:coreProperties>
</file>