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1" r:id="rId7"/>
    <p:sldId id="267" r:id="rId8"/>
    <p:sldId id="269" r:id="rId9"/>
    <p:sldId id="270" r:id="rId10"/>
    <p:sldId id="272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A8F"/>
    <a:srgbClr val="4F2D7F"/>
    <a:srgbClr val="0D746E"/>
    <a:srgbClr val="9CC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5" autoAdjust="0"/>
    <p:restoredTop sz="63994" autoAdjust="0"/>
  </p:normalViewPr>
  <p:slideViewPr>
    <p:cSldViewPr snapToGrid="0">
      <p:cViewPr varScale="1">
        <p:scale>
          <a:sx n="54" d="100"/>
          <a:sy n="54" d="100"/>
        </p:scale>
        <p:origin x="181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571" y="2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83AD4-E168-4C46-9DF3-FFEF2C47652B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9C45-F5C7-4B4D-88B7-488E3B35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46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1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$25, but you owe your friend $10, your EQUITY in that $25 is just $15.</a:t>
            </a:r>
          </a:p>
          <a:p>
            <a:r>
              <a:rPr lang="en-US" dirty="0"/>
              <a:t>It is the part left over after you pay your liabilities (or debts).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00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Companies earn revenues by providing either a product or a service to their customers.</a:t>
            </a:r>
          </a:p>
          <a:p>
            <a:endParaRPr lang="en-US" dirty="0"/>
          </a:p>
          <a:p>
            <a:r>
              <a:rPr lang="en-US" dirty="0"/>
              <a:t>Can you think of some SERVICE companies?</a:t>
            </a:r>
          </a:p>
          <a:p>
            <a:r>
              <a:rPr lang="en-US" dirty="0"/>
              <a:t>Hair salon</a:t>
            </a:r>
          </a:p>
          <a:p>
            <a:r>
              <a:rPr lang="en-US" dirty="0"/>
              <a:t>Auto mechanic</a:t>
            </a:r>
          </a:p>
          <a:p>
            <a:r>
              <a:rPr lang="en-US" dirty="0"/>
              <a:t>Gardner</a:t>
            </a:r>
          </a:p>
          <a:p>
            <a:r>
              <a:rPr lang="en-US" dirty="0"/>
              <a:t>Plumber</a:t>
            </a:r>
          </a:p>
          <a:p>
            <a:r>
              <a:rPr lang="en-US" dirty="0"/>
              <a:t>Accountant</a:t>
            </a:r>
          </a:p>
          <a:p>
            <a:r>
              <a:rPr lang="en-US" dirty="0"/>
              <a:t>Lawyer</a:t>
            </a:r>
          </a:p>
          <a:p>
            <a:r>
              <a:rPr lang="en-US" dirty="0"/>
              <a:t>Doctor</a:t>
            </a:r>
          </a:p>
          <a:p>
            <a:endParaRPr lang="en-US" dirty="0"/>
          </a:p>
          <a:p>
            <a:r>
              <a:rPr lang="en-US" dirty="0"/>
              <a:t>Can you think of some PRODUCT companies?</a:t>
            </a:r>
          </a:p>
          <a:p>
            <a:r>
              <a:rPr lang="en-US" dirty="0"/>
              <a:t>Grocery stores (Kroger, Walmart)</a:t>
            </a:r>
          </a:p>
          <a:p>
            <a:r>
              <a:rPr lang="en-US" dirty="0"/>
              <a:t>Clothing stores (The Gap, </a:t>
            </a:r>
            <a:r>
              <a:rPr lang="en-US" dirty="0" err="1"/>
              <a:t>Dillards</a:t>
            </a:r>
            <a:r>
              <a:rPr lang="en-US" dirty="0"/>
              <a:t>)</a:t>
            </a:r>
          </a:p>
          <a:p>
            <a:r>
              <a:rPr lang="en-US" dirty="0"/>
              <a:t>Restaurants (McDonalds, Olive Garden)</a:t>
            </a:r>
          </a:p>
          <a:p>
            <a:r>
              <a:rPr lang="en-US" dirty="0"/>
              <a:t>Car Dealership (Ford, Nissan, Toyota, Tesla)</a:t>
            </a:r>
          </a:p>
          <a:p>
            <a:endParaRPr lang="en-US" dirty="0"/>
          </a:p>
          <a:p>
            <a:r>
              <a:rPr lang="en-US" dirty="0"/>
              <a:t>Some companies provide both.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7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Expenses are like things you don’t have anymore because you used then or benefitted from them.</a:t>
            </a:r>
          </a:p>
          <a:p>
            <a:r>
              <a:rPr lang="en-US" dirty="0"/>
              <a:t>They are the cost of doing business.</a:t>
            </a:r>
          </a:p>
          <a:p>
            <a:endParaRPr lang="en-US" dirty="0"/>
          </a:p>
          <a:p>
            <a:r>
              <a:rPr lang="en-US" dirty="0"/>
              <a:t>SIMPLE EXAMPLES:</a:t>
            </a:r>
            <a:br>
              <a:rPr lang="en-US" dirty="0"/>
            </a:br>
            <a:r>
              <a:rPr lang="en-US" dirty="0"/>
              <a:t>Salaries of your employees</a:t>
            </a:r>
          </a:p>
          <a:p>
            <a:r>
              <a:rPr lang="en-US" dirty="0"/>
              <a:t>Rent on your building</a:t>
            </a:r>
          </a:p>
          <a:p>
            <a:r>
              <a:rPr lang="en-US" dirty="0"/>
              <a:t>Utilities for your building (water, electricity, phone, internet)</a:t>
            </a:r>
          </a:p>
          <a:p>
            <a:r>
              <a:rPr lang="en-US" dirty="0"/>
              <a:t>Advertising for your business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7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impact refers to money or things that have a monetary value.</a:t>
            </a:r>
          </a:p>
          <a:p>
            <a:r>
              <a:rPr lang="en-US" dirty="0"/>
              <a:t>If a transaction involves cash, checks, credit cards, debit cards, or anything else that someone might pay for, it must be recorded by a bookkeeper.</a:t>
            </a:r>
          </a:p>
          <a:p>
            <a:endParaRPr lang="en-US" dirty="0"/>
          </a:p>
          <a:p>
            <a:r>
              <a:rPr lang="en-US" dirty="0"/>
              <a:t>A transaction is an exchange of one thing with monetary value for another thing with monetary value.</a:t>
            </a:r>
          </a:p>
          <a:p>
            <a:r>
              <a:rPr lang="en-US" dirty="0"/>
              <a:t>FOR EXAMPLE: You buy a t-shirt for $15 cash. You got a shirt worth $15. You gave up cash worth $15.</a:t>
            </a:r>
          </a:p>
          <a:p>
            <a:endParaRPr lang="en-US" dirty="0"/>
          </a:p>
          <a:p>
            <a:r>
              <a:rPr lang="en-US" dirty="0"/>
              <a:t>ANOTHER EXAMPLE: You buy a $15 t-shirt using a credit card. You got a shirt worth $15. You gave a promise to pay $15 later.</a:t>
            </a:r>
          </a:p>
          <a:p>
            <a:endParaRPr lang="en-US" dirty="0"/>
          </a:p>
          <a:p>
            <a:r>
              <a:rPr lang="en-US" dirty="0"/>
              <a:t>Some transactions actually have more than two parts. You buy a $15 t-shirt. You pay $5 now and put $10 on a credit card.</a:t>
            </a:r>
          </a:p>
          <a:p>
            <a:r>
              <a:rPr lang="en-US" dirty="0"/>
              <a:t>You got a shirt worth $15. You gave up cash worth $5. You also gave a promise to pay $10 later.</a:t>
            </a:r>
          </a:p>
          <a:p>
            <a:endParaRPr lang="en-US" dirty="0"/>
          </a:p>
          <a:p>
            <a:r>
              <a:rPr lang="en-US" dirty="0"/>
              <a:t>Bookkeeping is the only English word with 3 consecutive double letters (except for Bookkeeper).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Example:</a:t>
            </a:r>
          </a:p>
          <a:p>
            <a:r>
              <a:rPr lang="en-US" dirty="0"/>
              <a:t>You sold your bike for $50.</a:t>
            </a:r>
          </a:p>
          <a:p>
            <a:r>
              <a:rPr lang="en-US" dirty="0"/>
              <a:t>You gave up your bike.</a:t>
            </a:r>
          </a:p>
          <a:p>
            <a:r>
              <a:rPr lang="en-US" dirty="0"/>
              <a:t>You got $50 cash.</a:t>
            </a:r>
          </a:p>
          <a:p>
            <a:endParaRPr lang="en-US" dirty="0"/>
          </a:p>
          <a:p>
            <a:r>
              <a:rPr lang="en-US" dirty="0"/>
              <a:t>Another Example:</a:t>
            </a:r>
          </a:p>
          <a:p>
            <a:r>
              <a:rPr lang="en-US" dirty="0"/>
              <a:t>You paid your friend $15 to mow your lawn.</a:t>
            </a:r>
          </a:p>
          <a:p>
            <a:r>
              <a:rPr lang="en-US" dirty="0"/>
              <a:t>You got your lawn mowed.</a:t>
            </a:r>
          </a:p>
          <a:p>
            <a:r>
              <a:rPr lang="en-US" dirty="0"/>
              <a:t>You gave up cash of $15.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3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20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Example:</a:t>
            </a:r>
          </a:p>
          <a:p>
            <a:r>
              <a:rPr lang="en-US" dirty="0"/>
              <a:t>LOAN PAYABLE</a:t>
            </a:r>
          </a:p>
          <a:p>
            <a:r>
              <a:rPr lang="en-US" dirty="0"/>
              <a:t>You borrow $10 from your friend [now you owe $10]</a:t>
            </a:r>
          </a:p>
          <a:p>
            <a:r>
              <a:rPr lang="en-US" dirty="0"/>
              <a:t>You repay your friend $6 the next day [now you owe $4]</a:t>
            </a:r>
          </a:p>
          <a:p>
            <a:r>
              <a:rPr lang="en-US" dirty="0"/>
              <a:t>You repay your friend $4 the next week [now you owe $0]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9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 are listed here, but discussed individually on the next few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04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simple assets:</a:t>
            </a:r>
          </a:p>
          <a:p>
            <a:r>
              <a:rPr lang="en-US" dirty="0"/>
              <a:t>Cash</a:t>
            </a:r>
          </a:p>
          <a:p>
            <a:r>
              <a:rPr lang="en-US" dirty="0"/>
              <a:t>Building</a:t>
            </a:r>
          </a:p>
          <a:p>
            <a:r>
              <a:rPr lang="en-US" dirty="0"/>
              <a:t>Car</a:t>
            </a:r>
          </a:p>
          <a:p>
            <a:r>
              <a:rPr lang="en-US" dirty="0"/>
              <a:t>Airplane</a:t>
            </a:r>
          </a:p>
          <a:p>
            <a:r>
              <a:rPr lang="en-US" dirty="0"/>
              <a:t>Computer</a:t>
            </a:r>
          </a:p>
          <a:p>
            <a:r>
              <a:rPr lang="en-US" dirty="0"/>
              <a:t>Furniture</a:t>
            </a:r>
          </a:p>
          <a:p>
            <a:endParaRPr lang="en-US" dirty="0"/>
          </a:p>
          <a:p>
            <a:r>
              <a:rPr lang="en-US" dirty="0"/>
              <a:t>More complicated assets (may not want to discuss all of these):</a:t>
            </a:r>
          </a:p>
          <a:p>
            <a:r>
              <a:rPr lang="en-US" dirty="0"/>
              <a:t>Investment you own in another company (stocks)</a:t>
            </a:r>
          </a:p>
          <a:p>
            <a:r>
              <a:rPr lang="en-US" dirty="0"/>
              <a:t>Patent or a Copyright, which is the legal right to sell an idea</a:t>
            </a:r>
          </a:p>
          <a:p>
            <a:r>
              <a:rPr lang="en-US" dirty="0"/>
              <a:t>Payments you made ahead of time like prepaid rent (rent you’ll benefit from in the future)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21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simple Liabilities:</a:t>
            </a:r>
          </a:p>
          <a:p>
            <a:r>
              <a:rPr lang="en-US" dirty="0"/>
              <a:t>Bills payable (bill for something you already got/used)</a:t>
            </a:r>
          </a:p>
          <a:p>
            <a:r>
              <a:rPr lang="en-US" dirty="0"/>
              <a:t>Loans payable</a:t>
            </a:r>
          </a:p>
          <a:p>
            <a:endParaRPr lang="en-US" dirty="0"/>
          </a:p>
          <a:p>
            <a:r>
              <a:rPr lang="en-US" dirty="0"/>
              <a:t>Examples of complicated liabilities (optional):</a:t>
            </a:r>
          </a:p>
          <a:p>
            <a:r>
              <a:rPr lang="en-US" dirty="0"/>
              <a:t>Customer deposits (customer pay you in advance and you OWE them, either what they paid for or their money back)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91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account type is related to who owns the business and what that business is worth to them.</a:t>
            </a:r>
          </a:p>
          <a:p>
            <a:r>
              <a:rPr lang="en-US" dirty="0"/>
              <a:t>An owner of a company can be a person or another company.</a:t>
            </a:r>
          </a:p>
          <a:p>
            <a:r>
              <a:rPr lang="en-US" dirty="0"/>
              <a:t>If a company has just 1 owner, it is called a sole-proprietorship.</a:t>
            </a:r>
          </a:p>
          <a:p>
            <a:r>
              <a:rPr lang="en-US" dirty="0"/>
              <a:t>If a company has multiple owners, it is called a partnership or a corporation.</a:t>
            </a:r>
          </a:p>
          <a:p>
            <a:endParaRPr lang="en-US" dirty="0"/>
          </a:p>
          <a:p>
            <a:r>
              <a:rPr lang="en-US" dirty="0"/>
              <a:t>Equity comes from two sources:</a:t>
            </a:r>
          </a:p>
          <a:p>
            <a:pPr marL="228600" indent="-228600">
              <a:buAutoNum type="arabicParenBoth"/>
            </a:pPr>
            <a:r>
              <a:rPr lang="en-US" dirty="0"/>
              <a:t>Owner give the business money (or another asset) so they can be an owner.</a:t>
            </a:r>
          </a:p>
          <a:p>
            <a:pPr marL="0" indent="0">
              <a:buNone/>
            </a:pPr>
            <a:r>
              <a:rPr lang="en-US" dirty="0"/>
              <a:t>This is called contributed equity.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(2) If the business is profitable, equity grows.</a:t>
            </a:r>
          </a:p>
          <a:p>
            <a:pPr marL="0" indent="0">
              <a:buNone/>
            </a:pPr>
            <a:r>
              <a:rPr lang="en-US" dirty="0"/>
              <a:t>This is why people want to own business. They think that equity will grow.</a:t>
            </a:r>
          </a:p>
          <a:p>
            <a:pPr marL="0" indent="0">
              <a:buNone/>
            </a:pPr>
            <a:r>
              <a:rPr lang="en-US" dirty="0"/>
              <a:t>Grown equity is called Retained Earnings.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9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5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7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6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61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3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69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32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8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53" y="108250"/>
            <a:ext cx="7055380" cy="768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978" y="1202871"/>
            <a:ext cx="8485183" cy="55468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348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01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7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4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9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53" y="108250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979" y="1600200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F2E594-110A-DAF3-5370-E0CB8CDF2598}"/>
              </a:ext>
            </a:extLst>
          </p:cNvPr>
          <p:cNvSpPr/>
          <p:nvPr userDrawn="1"/>
        </p:nvSpPr>
        <p:spPr>
          <a:xfrm>
            <a:off x="6995361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787385-82F3-430D-7AB6-E25F6E0EF29E}"/>
              </a:ext>
            </a:extLst>
          </p:cNvPr>
          <p:cNvSpPr/>
          <p:nvPr userDrawn="1"/>
        </p:nvSpPr>
        <p:spPr>
          <a:xfrm>
            <a:off x="7350067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C1713-5485-5F23-99FC-723D6B88924E}"/>
              </a:ext>
            </a:extLst>
          </p:cNvPr>
          <p:cNvSpPr/>
          <p:nvPr userDrawn="1"/>
        </p:nvSpPr>
        <p:spPr>
          <a:xfrm>
            <a:off x="7704773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7EFEC-5736-9D75-77AD-B4CAC381357C}"/>
              </a:ext>
            </a:extLst>
          </p:cNvPr>
          <p:cNvSpPr/>
          <p:nvPr userDrawn="1"/>
        </p:nvSpPr>
        <p:spPr>
          <a:xfrm>
            <a:off x="8059479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3481E3-4095-CBA3-D044-CC85CFE18620}"/>
              </a:ext>
            </a:extLst>
          </p:cNvPr>
          <p:cNvSpPr/>
          <p:nvPr userDrawn="1"/>
        </p:nvSpPr>
        <p:spPr>
          <a:xfrm>
            <a:off x="8414185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F0DE53-238E-DAA1-9F3D-5FBED42D6703}"/>
              </a:ext>
            </a:extLst>
          </p:cNvPr>
          <p:cNvSpPr/>
          <p:nvPr userDrawn="1"/>
        </p:nvSpPr>
        <p:spPr>
          <a:xfrm>
            <a:off x="8768889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6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5A17-166D-4039-8777-E9D02799E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Double-Entry Bookkeeping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2BB2F6-6210-573D-D88C-DA65C128C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/>
              <a:t>brief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5CF1-34A8-F5A2-2F16-557D3C4B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to think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02A62-6379-6F37-C6B0-F29851B98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Assets = everything we own</a:t>
            </a:r>
          </a:p>
          <a:p>
            <a:r>
              <a:rPr lang="en-US" dirty="0"/>
              <a:t>Liabilities = everything we owe</a:t>
            </a:r>
          </a:p>
          <a:p>
            <a:r>
              <a:rPr lang="en-US" dirty="0"/>
              <a:t>Equity = what is left belongs to owners</a:t>
            </a:r>
          </a:p>
          <a:p>
            <a:endParaRPr lang="en-US" dirty="0"/>
          </a:p>
          <a:p>
            <a:r>
              <a:rPr lang="en-US" dirty="0"/>
              <a:t>Assets = Liabilities + Equity</a:t>
            </a:r>
          </a:p>
          <a:p>
            <a:pPr lvl="1"/>
            <a:r>
              <a:rPr lang="en-US" dirty="0"/>
              <a:t>The Accounting Equation</a:t>
            </a:r>
          </a:p>
          <a:p>
            <a:r>
              <a:rPr lang="en-US" dirty="0"/>
              <a:t>$10,000 in Assets</a:t>
            </a:r>
          </a:p>
          <a:p>
            <a:r>
              <a:rPr lang="en-US" dirty="0"/>
              <a:t>Owe $4,000 (that’s liabilities)</a:t>
            </a:r>
          </a:p>
          <a:p>
            <a:r>
              <a:rPr lang="en-US" dirty="0"/>
              <a:t>What is Equity?</a:t>
            </a:r>
          </a:p>
        </p:txBody>
      </p:sp>
    </p:spTree>
    <p:extLst>
      <p:ext uri="{BB962C8B-B14F-4D97-AF65-F5344CB8AC3E}">
        <p14:creationId xmlns:p14="http://schemas.microsoft.com/office/powerpoint/2010/main" val="2890011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Revenues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business received from </a:t>
            </a:r>
            <a:br>
              <a:rPr lang="en-US" dirty="0"/>
            </a:br>
            <a:r>
              <a:rPr lang="en-US" dirty="0"/>
              <a:t>transactions with </a:t>
            </a:r>
            <a:r>
              <a:rPr lang="en-US" b="1" i="1" dirty="0"/>
              <a:t>customers</a:t>
            </a:r>
            <a:endParaRPr lang="en-US" dirty="0"/>
          </a:p>
          <a:p>
            <a:endParaRPr lang="en-US" dirty="0"/>
          </a:p>
          <a:p>
            <a:r>
              <a:rPr lang="en-US" dirty="0"/>
              <a:t>Transaction Example:</a:t>
            </a:r>
            <a:br>
              <a:rPr lang="en-US" dirty="0"/>
            </a:br>
            <a:r>
              <a:rPr lang="en-US" dirty="0"/>
              <a:t>Provided a service to customer for cash</a:t>
            </a:r>
          </a:p>
          <a:p>
            <a:pPr lvl="1"/>
            <a:r>
              <a:rPr lang="en-US" dirty="0"/>
              <a:t>Got: Cash (Asset)</a:t>
            </a:r>
          </a:p>
          <a:p>
            <a:pPr lvl="1"/>
            <a:r>
              <a:rPr lang="en-US" dirty="0"/>
              <a:t>Gave: Service (Revenue)</a:t>
            </a:r>
          </a:p>
        </p:txBody>
      </p:sp>
    </p:spTree>
    <p:extLst>
      <p:ext uri="{BB962C8B-B14F-4D97-AF65-F5344CB8AC3E}">
        <p14:creationId xmlns:p14="http://schemas.microsoft.com/office/powerpoint/2010/main" val="175351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things business has </a:t>
            </a:r>
            <a:br>
              <a:rPr lang="en-US" dirty="0"/>
            </a:br>
            <a:r>
              <a:rPr lang="en-US" dirty="0"/>
              <a:t>already used or benefitted from </a:t>
            </a:r>
          </a:p>
          <a:p>
            <a:pPr lvl="1"/>
            <a:r>
              <a:rPr lang="en-US" dirty="0"/>
              <a:t>Little or no future value; </a:t>
            </a:r>
            <a:br>
              <a:rPr lang="en-US" dirty="0"/>
            </a:br>
            <a:r>
              <a:rPr lang="en-US" dirty="0"/>
              <a:t>Can’t sell or get a refund</a:t>
            </a:r>
          </a:p>
          <a:p>
            <a:pPr lvl="1"/>
            <a:endParaRPr lang="en-US" dirty="0"/>
          </a:p>
          <a:p>
            <a:r>
              <a:rPr lang="en-US" dirty="0"/>
              <a:t>Transaction Example:</a:t>
            </a:r>
            <a:br>
              <a:rPr lang="en-US" dirty="0"/>
            </a:br>
            <a:r>
              <a:rPr lang="en-US" dirty="0"/>
              <a:t>Paid cell phone bill with cash</a:t>
            </a:r>
          </a:p>
          <a:p>
            <a:pPr lvl="1"/>
            <a:r>
              <a:rPr lang="en-US" dirty="0"/>
              <a:t>Got: Cell phone service (expense)</a:t>
            </a:r>
          </a:p>
          <a:p>
            <a:pPr lvl="1"/>
            <a:r>
              <a:rPr lang="en-US" dirty="0"/>
              <a:t>Gave: Cash (asset)</a:t>
            </a:r>
          </a:p>
        </p:txBody>
      </p:sp>
    </p:spTree>
    <p:extLst>
      <p:ext uri="{BB962C8B-B14F-4D97-AF65-F5344CB8AC3E}">
        <p14:creationId xmlns:p14="http://schemas.microsoft.com/office/powerpoint/2010/main" val="367586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82F7-5B5C-5BAE-3F33-82954F487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bookkeeping?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7932A-274D-6CDF-2597-86E73FFD4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Recording the financial impacts </a:t>
            </a:r>
            <a:br>
              <a:rPr lang="en-US" dirty="0"/>
            </a:br>
            <a:r>
              <a:rPr lang="en-US" dirty="0"/>
              <a:t>of a business transaction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Every transaction has two parts</a:t>
            </a:r>
          </a:p>
          <a:p>
            <a:pPr lvl="1"/>
            <a:r>
              <a:rPr lang="en-US" dirty="0"/>
              <a:t>What you give</a:t>
            </a:r>
          </a:p>
          <a:p>
            <a:pPr lvl="1"/>
            <a:r>
              <a:rPr lang="en-US" dirty="0"/>
              <a:t>What you get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Trivia Fact: Bookkeeping </a:t>
            </a:r>
            <a:br>
              <a:rPr lang="en-US" dirty="0"/>
            </a:br>
            <a:r>
              <a:rPr lang="en-US" dirty="0"/>
              <a:t>is the only English word with…</a:t>
            </a:r>
          </a:p>
        </p:txBody>
      </p:sp>
    </p:spTree>
    <p:extLst>
      <p:ext uri="{BB962C8B-B14F-4D97-AF65-F5344CB8AC3E}">
        <p14:creationId xmlns:p14="http://schemas.microsoft.com/office/powerpoint/2010/main" val="295910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D79B5-D1D9-0573-2DA4-58724BD4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Bookkeeping 3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5136E-03A3-95C0-788E-A602FB05D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Read the transaction</a:t>
            </a:r>
          </a:p>
          <a:p>
            <a:pPr lvl="1"/>
            <a:r>
              <a:rPr lang="en-US" dirty="0"/>
              <a:t>What did you get? Record that account.</a:t>
            </a:r>
          </a:p>
          <a:p>
            <a:pPr lvl="1"/>
            <a:r>
              <a:rPr lang="en-US" dirty="0"/>
              <a:t>What did you give? Record that account.</a:t>
            </a:r>
          </a:p>
          <a:p>
            <a:endParaRPr lang="en-US" dirty="0"/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You borrowed $10 from your friend.</a:t>
            </a:r>
          </a:p>
          <a:p>
            <a:r>
              <a:rPr lang="en-US" dirty="0"/>
              <a:t>Get: Cash </a:t>
            </a:r>
          </a:p>
          <a:p>
            <a:pPr lvl="1"/>
            <a:r>
              <a:rPr lang="en-US" dirty="0"/>
              <a:t>Account </a:t>
            </a:r>
            <a:r>
              <a:rPr lang="en-US" u="sng" dirty="0"/>
              <a:t>Cash</a:t>
            </a:r>
            <a:r>
              <a:rPr lang="en-US" dirty="0"/>
              <a:t> increased $10</a:t>
            </a:r>
          </a:p>
          <a:p>
            <a:r>
              <a:rPr lang="en-US" dirty="0"/>
              <a:t>Give: Promise to pay</a:t>
            </a:r>
          </a:p>
          <a:p>
            <a:pPr lvl="1"/>
            <a:r>
              <a:rPr lang="en-US" dirty="0"/>
              <a:t>Account </a:t>
            </a:r>
            <a:r>
              <a:rPr lang="en-US" u="sng" dirty="0"/>
              <a:t>Loan Due</a:t>
            </a:r>
            <a:r>
              <a:rPr lang="en-US" dirty="0"/>
              <a:t> increased $10 </a:t>
            </a:r>
          </a:p>
        </p:txBody>
      </p:sp>
    </p:spTree>
    <p:extLst>
      <p:ext uri="{BB962C8B-B14F-4D97-AF65-F5344CB8AC3E}">
        <p14:creationId xmlns:p14="http://schemas.microsoft.com/office/powerpoint/2010/main" val="356928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5A17-166D-4039-8777-E9D02799E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Accounts </a:t>
            </a:r>
            <a:br>
              <a:rPr lang="en-US" dirty="0"/>
            </a:br>
            <a:r>
              <a:rPr lang="en-US" dirty="0"/>
              <a:t>&amp; Account Types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2BB2F6-6210-573D-D88C-DA65C128C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6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D5520-2D75-6BF3-ACE7-CD82DF938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Account?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44877-31B0-73A1-D6E8-B42D175A1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similar financial effects</a:t>
            </a:r>
          </a:p>
          <a:p>
            <a:endParaRPr lang="en-US" dirty="0"/>
          </a:p>
          <a:p>
            <a:r>
              <a:rPr lang="en-US" dirty="0"/>
              <a:t>EXAMPLE: Cash Account</a:t>
            </a:r>
          </a:p>
          <a:p>
            <a:pPr lvl="1"/>
            <a:r>
              <a:rPr lang="en-US" dirty="0"/>
              <a:t>Started the day with $5</a:t>
            </a:r>
          </a:p>
          <a:p>
            <a:pPr lvl="1"/>
            <a:r>
              <a:rPr lang="en-US" dirty="0"/>
              <a:t>Borrowed $10 from friend [now I have $15]</a:t>
            </a:r>
          </a:p>
          <a:p>
            <a:pPr lvl="1"/>
            <a:r>
              <a:rPr lang="en-US" dirty="0"/>
              <a:t>Bought lunch for $8 [now I have $7]</a:t>
            </a:r>
          </a:p>
          <a:p>
            <a:pPr lvl="1"/>
            <a:r>
              <a:rPr lang="en-US" dirty="0"/>
              <a:t>Earned $2 for chores [now I have $9]</a:t>
            </a:r>
          </a:p>
          <a:p>
            <a:pPr lvl="1"/>
            <a:endParaRPr lang="en-US" dirty="0"/>
          </a:p>
          <a:p>
            <a:r>
              <a:rPr lang="en-US" dirty="0"/>
              <a:t>Businesses use 100s of accounts</a:t>
            </a:r>
          </a:p>
          <a:p>
            <a:pPr lvl="1"/>
            <a:r>
              <a:rPr lang="en-US" dirty="0"/>
              <a:t>But there are 6 TYPES of accounts</a:t>
            </a:r>
          </a:p>
        </p:txBody>
      </p:sp>
    </p:spTree>
    <p:extLst>
      <p:ext uri="{BB962C8B-B14F-4D97-AF65-F5344CB8AC3E}">
        <p14:creationId xmlns:p14="http://schemas.microsoft.com/office/powerpoint/2010/main" val="222118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8134-E315-74D2-C81D-A669861BB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Account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AE696-816C-0A29-9054-0E0A023B4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Assets</a:t>
            </a:r>
          </a:p>
          <a:p>
            <a:r>
              <a:rPr lang="en-US" dirty="0"/>
              <a:t>Liabilities</a:t>
            </a:r>
          </a:p>
          <a:p>
            <a:r>
              <a:rPr lang="en-US" dirty="0"/>
              <a:t>Equity</a:t>
            </a:r>
          </a:p>
          <a:p>
            <a:r>
              <a:rPr lang="en-US" dirty="0"/>
              <a:t>Revenues</a:t>
            </a:r>
          </a:p>
          <a:p>
            <a:r>
              <a:rPr lang="en-US" dirty="0"/>
              <a:t>Expenses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Account Type … Dividends</a:t>
            </a:r>
          </a:p>
          <a:p>
            <a:pPr lvl="1"/>
            <a:r>
              <a:rPr lang="en-US" dirty="0"/>
              <a:t>Not talking about that one today</a:t>
            </a:r>
          </a:p>
        </p:txBody>
      </p:sp>
    </p:spTree>
    <p:extLst>
      <p:ext uri="{BB962C8B-B14F-4D97-AF65-F5344CB8AC3E}">
        <p14:creationId xmlns:p14="http://schemas.microsoft.com/office/powerpoint/2010/main" val="141147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things business can </a:t>
            </a:r>
            <a:br>
              <a:rPr lang="en-US" dirty="0"/>
            </a:br>
            <a:r>
              <a:rPr lang="en-US" dirty="0"/>
              <a:t>benefit from in the future</a:t>
            </a:r>
          </a:p>
          <a:p>
            <a:pPr lvl="1"/>
            <a:r>
              <a:rPr lang="en-US" dirty="0"/>
              <a:t>Or could sell for cash</a:t>
            </a:r>
          </a:p>
          <a:p>
            <a:pPr lvl="1"/>
            <a:r>
              <a:rPr lang="en-US" dirty="0"/>
              <a:t>Also cash is an asset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Transaction Example:</a:t>
            </a:r>
            <a:br>
              <a:rPr lang="en-US" dirty="0"/>
            </a:br>
            <a:r>
              <a:rPr lang="en-US" dirty="0"/>
              <a:t>Bought a computer with cash</a:t>
            </a:r>
          </a:p>
          <a:p>
            <a:pPr lvl="1"/>
            <a:r>
              <a:rPr lang="en-US" dirty="0"/>
              <a:t>Got: Computer (an asset)</a:t>
            </a:r>
          </a:p>
          <a:p>
            <a:pPr lvl="1"/>
            <a:r>
              <a:rPr lang="en-US" dirty="0"/>
              <a:t>Gave: Cash (an asset)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Liabilities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what business owes </a:t>
            </a:r>
            <a:br>
              <a:rPr lang="en-US" dirty="0"/>
            </a:br>
            <a:r>
              <a:rPr lang="en-US" dirty="0"/>
              <a:t>to someone else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Transaction Example:</a:t>
            </a:r>
            <a:br>
              <a:rPr lang="en-US" dirty="0"/>
            </a:br>
            <a:r>
              <a:rPr lang="en-US" dirty="0"/>
              <a:t>Borrowed cash from the bank</a:t>
            </a:r>
          </a:p>
          <a:p>
            <a:pPr lvl="1"/>
            <a:r>
              <a:rPr lang="en-US" dirty="0"/>
              <a:t>Got: Cash (asset)</a:t>
            </a:r>
          </a:p>
          <a:p>
            <a:pPr lvl="1"/>
            <a:r>
              <a:rPr lang="en-US" dirty="0"/>
              <a:t>Gave: Promise to pay (liability)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business to owners</a:t>
            </a:r>
          </a:p>
          <a:p>
            <a:pPr lvl="1"/>
            <a:r>
              <a:rPr lang="en-US" dirty="0"/>
              <a:t>Money contributed for ownership</a:t>
            </a:r>
          </a:p>
          <a:p>
            <a:pPr lvl="1"/>
            <a:r>
              <a:rPr lang="en-US" dirty="0"/>
              <a:t>PLUS profits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Transaction Example:</a:t>
            </a:r>
            <a:br>
              <a:rPr lang="en-US" dirty="0"/>
            </a:br>
            <a:r>
              <a:rPr lang="en-US" dirty="0"/>
              <a:t>Steve gave cash to become owner</a:t>
            </a:r>
          </a:p>
          <a:p>
            <a:pPr lvl="1"/>
            <a:r>
              <a:rPr lang="en-US" dirty="0"/>
              <a:t>Got: Cash (asset)</a:t>
            </a:r>
          </a:p>
          <a:p>
            <a:pPr lvl="1"/>
            <a:r>
              <a:rPr lang="en-US" dirty="0"/>
              <a:t>Gave: Ownership (equity)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3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604</TotalTime>
  <Words>1176</Words>
  <Application>Microsoft Office PowerPoint</Application>
  <PresentationFormat>On-screen Show (4:3)</PresentationFormat>
  <Paragraphs>176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Double-Entry Bookkeeping</vt:lpstr>
      <vt:lpstr>What is bookkeeping?</vt:lpstr>
      <vt:lpstr>Bookkeeping 3 Steps</vt:lpstr>
      <vt:lpstr>Accounts  &amp; Account Types</vt:lpstr>
      <vt:lpstr>What is an Account?</vt:lpstr>
      <vt:lpstr>6 Account Types</vt:lpstr>
      <vt:lpstr>1. Assets</vt:lpstr>
      <vt:lpstr>2. Liabilities</vt:lpstr>
      <vt:lpstr>3. Equity</vt:lpstr>
      <vt:lpstr>Pause to think</vt:lpstr>
      <vt:lpstr>4. Revenues</vt:lpstr>
      <vt:lpstr>5. Expenses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Activity</dc:title>
  <dc:creator>Stephanie Falba Watson</dc:creator>
  <cp:lastModifiedBy>Stephanie Falba Watson</cp:lastModifiedBy>
  <cp:revision>27</cp:revision>
  <cp:lastPrinted>2023-09-13T19:58:21Z</cp:lastPrinted>
  <dcterms:created xsi:type="dcterms:W3CDTF">2022-06-06T14:48:23Z</dcterms:created>
  <dcterms:modified xsi:type="dcterms:W3CDTF">2023-09-13T20:01:10Z</dcterms:modified>
</cp:coreProperties>
</file>