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3"/>
  </p:notesMasterIdLst>
  <p:sldIdLst>
    <p:sldId id="275" r:id="rId2"/>
    <p:sldId id="276" r:id="rId3"/>
    <p:sldId id="261" r:id="rId4"/>
    <p:sldId id="262" r:id="rId5"/>
    <p:sldId id="264" r:id="rId6"/>
    <p:sldId id="263" r:id="rId7"/>
    <p:sldId id="265" r:id="rId8"/>
    <p:sldId id="267" r:id="rId9"/>
    <p:sldId id="269" r:id="rId10"/>
    <p:sldId id="270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8A8F"/>
    <a:srgbClr val="4F2D7F"/>
    <a:srgbClr val="0D746E"/>
    <a:srgbClr val="9CC7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1" autoAdjust="0"/>
    <p:restoredTop sz="57544" autoAdjust="0"/>
  </p:normalViewPr>
  <p:slideViewPr>
    <p:cSldViewPr snapToGrid="0">
      <p:cViewPr varScale="1">
        <p:scale>
          <a:sx n="62" d="100"/>
          <a:sy n="62" d="100"/>
        </p:scale>
        <p:origin x="528" y="-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E83AD4-E168-4C46-9DF3-FFEF2C47652B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29C45-F5C7-4B4D-88B7-488E3B356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46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118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Owners buy into the company just once normally.</a:t>
            </a:r>
          </a:p>
          <a:p>
            <a:r>
              <a:rPr lang="en-US" dirty="0" err="1"/>
              <a:t>Poppie</a:t>
            </a:r>
            <a:r>
              <a:rPr lang="en-US" dirty="0"/>
              <a:t> bought/created the company by giving $2000 of her own money to the business. That’s how she became the owner.</a:t>
            </a:r>
          </a:p>
          <a:p>
            <a:endParaRPr lang="en-US" dirty="0"/>
          </a:p>
          <a:p>
            <a:r>
              <a:rPr lang="en-US" dirty="0"/>
              <a:t>One day, if </a:t>
            </a:r>
            <a:r>
              <a:rPr lang="en-US" dirty="0" err="1"/>
              <a:t>Poppie</a:t>
            </a:r>
            <a:r>
              <a:rPr lang="en-US" dirty="0"/>
              <a:t> wants a partner, she may let someone else buy into the company too. Or she may stay the only owner forever.</a:t>
            </a:r>
          </a:p>
          <a:p>
            <a:endParaRPr lang="en-US" dirty="0"/>
          </a:p>
          <a:p>
            <a:r>
              <a:rPr lang="en-US" dirty="0"/>
              <a:t>The money contributed to owners does not affect profitability at all.</a:t>
            </a:r>
          </a:p>
          <a:p>
            <a:endParaRPr lang="en-US" dirty="0"/>
          </a:p>
          <a:p>
            <a:r>
              <a:rPr lang="en-US" dirty="0"/>
              <a:t>BUT PROFITABILITY HAS A HUGE IMPACT ON EQUITY!</a:t>
            </a:r>
          </a:p>
          <a:p>
            <a:r>
              <a:rPr lang="en-US" dirty="0"/>
              <a:t>Because the profits are part of equity. </a:t>
            </a:r>
          </a:p>
          <a:p>
            <a:r>
              <a:rPr lang="en-US" dirty="0"/>
              <a:t>Revenues minus expenses is net income</a:t>
            </a:r>
          </a:p>
          <a:p>
            <a:r>
              <a:rPr lang="en-US" dirty="0"/>
              <a:t>And that amount is added to equity.</a:t>
            </a:r>
          </a:p>
          <a:p>
            <a:endParaRPr lang="en-US" dirty="0"/>
          </a:p>
          <a:p>
            <a:r>
              <a:rPr lang="en-US" dirty="0"/>
              <a:t>This is the main reason people buy into companies, so they can get their share of the profits added to their equity. Poppies initial investment of $2000 grew to $2600 because of $600 in profits.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91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Remember, Assets = Liabilities + Equity is the accounting equation.</a:t>
            </a:r>
          </a:p>
          <a:p>
            <a:endParaRPr lang="en-US" dirty="0"/>
          </a:p>
          <a:p>
            <a:r>
              <a:rPr lang="en-US" dirty="0"/>
              <a:t>Everything the business owns (all of its assets) either</a:t>
            </a:r>
          </a:p>
          <a:p>
            <a:r>
              <a:rPr lang="en-US" dirty="0"/>
              <a:t>Is owed to someone (liabilities) or</a:t>
            </a:r>
          </a:p>
          <a:p>
            <a:r>
              <a:rPr lang="en-US" dirty="0"/>
              <a:t>Belongs to owners (equity).</a:t>
            </a:r>
          </a:p>
          <a:p>
            <a:endParaRPr lang="en-US" dirty="0"/>
          </a:p>
          <a:p>
            <a:r>
              <a:rPr lang="en-US" dirty="0"/>
              <a:t>In this case, the business is worth $4840 in assets.</a:t>
            </a:r>
          </a:p>
          <a:p>
            <a:r>
              <a:rPr lang="en-US" dirty="0"/>
              <a:t>But the business owes $2240 to someone else.</a:t>
            </a:r>
          </a:p>
          <a:p>
            <a:r>
              <a:rPr lang="en-US" dirty="0"/>
              <a:t>That means the owner (</a:t>
            </a:r>
            <a:r>
              <a:rPr lang="en-US" dirty="0" err="1"/>
              <a:t>Poppie</a:t>
            </a:r>
            <a:r>
              <a:rPr lang="en-US" dirty="0"/>
              <a:t>) is only entitled to $2600 of the assets.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17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case, the business started with $2000 and ended with $680.</a:t>
            </a:r>
          </a:p>
          <a:p>
            <a:r>
              <a:rPr lang="en-US" dirty="0"/>
              <a:t>Is that good or bad?</a:t>
            </a:r>
          </a:p>
          <a:p>
            <a:endParaRPr lang="en-US" dirty="0"/>
          </a:p>
          <a:p>
            <a:r>
              <a:rPr lang="en-US" dirty="0"/>
              <a:t>Obviously we wish we had more and more and more cash.</a:t>
            </a:r>
          </a:p>
          <a:p>
            <a:endParaRPr lang="en-US" dirty="0"/>
          </a:p>
          <a:p>
            <a:r>
              <a:rPr lang="en-US" dirty="0"/>
              <a:t>There is a lot more to profit than cash, but both are important.</a:t>
            </a:r>
          </a:p>
          <a:p>
            <a:endParaRPr lang="en-US" dirty="0"/>
          </a:p>
          <a:p>
            <a:r>
              <a:rPr lang="en-US" dirty="0"/>
              <a:t>We are going to learn about that now.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33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Cash is one of the envelopes that you had.</a:t>
            </a:r>
          </a:p>
          <a:p>
            <a:endParaRPr lang="en-US" dirty="0"/>
          </a:p>
          <a:p>
            <a:r>
              <a:rPr lang="en-US" dirty="0"/>
              <a:t>Profitability is about two entirely different envelopes: Revenues and Expenses. Let’s talk about those now.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28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87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of these transactions have one thing in common: they involve work we do for customers. That’s what makes it a revenue.</a:t>
            </a:r>
          </a:p>
          <a:p>
            <a:endParaRPr lang="en-US" dirty="0"/>
          </a:p>
          <a:p>
            <a:r>
              <a:rPr lang="en-US" dirty="0"/>
              <a:t>What if we did work for a customer and they promised to pay us later? Is that still a revenue?</a:t>
            </a:r>
          </a:p>
          <a:p>
            <a:r>
              <a:rPr lang="en-US" dirty="0"/>
              <a:t>YES IT IS.</a:t>
            </a:r>
          </a:p>
          <a:p>
            <a:r>
              <a:rPr lang="en-US" dirty="0"/>
              <a:t>We GAVE a service</a:t>
            </a:r>
          </a:p>
          <a:p>
            <a:r>
              <a:rPr lang="en-US" dirty="0"/>
              <a:t>We GOT a promise to pay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57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 all of these transactions have in common?</a:t>
            </a:r>
          </a:p>
          <a:p>
            <a:r>
              <a:rPr lang="en-US" dirty="0"/>
              <a:t>They represent the value of something that the business used or benefitted from.</a:t>
            </a:r>
          </a:p>
          <a:p>
            <a:endParaRPr lang="en-US" dirty="0"/>
          </a:p>
          <a:p>
            <a:r>
              <a:rPr lang="en-US" dirty="0"/>
              <a:t>Did we pay cash for all of these transactions? NO!</a:t>
            </a:r>
          </a:p>
          <a:p>
            <a:endParaRPr lang="en-US" dirty="0"/>
          </a:p>
          <a:p>
            <a:r>
              <a:rPr lang="en-US" dirty="0"/>
              <a:t>In transactions 6, 9, 11, and 12 we GAVE cash. </a:t>
            </a:r>
          </a:p>
          <a:p>
            <a:r>
              <a:rPr lang="en-US" dirty="0"/>
              <a:t>We GOT a service (6=cell phone, 9=advertising, 11=repair, 12=labor), all expenses</a:t>
            </a:r>
          </a:p>
          <a:p>
            <a:endParaRPr lang="en-US" dirty="0"/>
          </a:p>
          <a:p>
            <a:r>
              <a:rPr lang="en-US" dirty="0"/>
              <a:t>In 15: We GOT electricity (an expense).</a:t>
            </a:r>
          </a:p>
          <a:p>
            <a:r>
              <a:rPr lang="en-US" dirty="0"/>
              <a:t>We GAVE a promise to pay later.</a:t>
            </a:r>
          </a:p>
          <a:p>
            <a:endParaRPr lang="en-US" dirty="0"/>
          </a:p>
          <a:p>
            <a:r>
              <a:rPr lang="en-US" dirty="0"/>
              <a:t>In 16: We GOT the use of supplies (an expense).</a:t>
            </a:r>
          </a:p>
          <a:p>
            <a:r>
              <a:rPr lang="en-US" dirty="0"/>
              <a:t>We GAVE the supplies we had.</a:t>
            </a:r>
          </a:p>
          <a:p>
            <a:r>
              <a:rPr lang="en-US" dirty="0"/>
              <a:t>This is an example of buying something earlier (and calling it an asset), and then using it later (and calling it an expense).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73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it turns out that </a:t>
            </a:r>
            <a:r>
              <a:rPr lang="en-US" dirty="0" err="1"/>
              <a:t>Poppie’s</a:t>
            </a:r>
            <a:r>
              <a:rPr lang="en-US" dirty="0"/>
              <a:t> Copies was profitable.</a:t>
            </a:r>
          </a:p>
          <a:p>
            <a:r>
              <a:rPr lang="en-US" dirty="0"/>
              <a:t>Their Revenues (from customers) were $600 more than their Expenses (cost of doing business).</a:t>
            </a:r>
          </a:p>
          <a:p>
            <a:endParaRPr lang="en-US" dirty="0"/>
          </a:p>
          <a:p>
            <a:r>
              <a:rPr lang="en-US" dirty="0"/>
              <a:t>Why did </a:t>
            </a:r>
            <a:r>
              <a:rPr lang="en-US" dirty="0" err="1"/>
              <a:t>Poppie’s</a:t>
            </a:r>
            <a:r>
              <a:rPr lang="en-US" dirty="0"/>
              <a:t> Copies cash go from $2000 to $680 if they were profitable?</a:t>
            </a:r>
          </a:p>
          <a:p>
            <a:endParaRPr lang="en-US" dirty="0"/>
          </a:p>
          <a:p>
            <a:r>
              <a:rPr lang="en-US" dirty="0"/>
              <a:t>Let’s look at some of the sources and uses of </a:t>
            </a:r>
            <a:r>
              <a:rPr lang="en-US" dirty="0" err="1"/>
              <a:t>Poppie’s</a:t>
            </a:r>
            <a:r>
              <a:rPr lang="en-US" dirty="0"/>
              <a:t> cash by looking at the other three envelopes.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92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Other than cash, what assets does </a:t>
            </a:r>
            <a:r>
              <a:rPr lang="en-US" dirty="0" err="1"/>
              <a:t>Poppie’s</a:t>
            </a:r>
            <a:r>
              <a:rPr lang="en-US" dirty="0"/>
              <a:t> Copies have?</a:t>
            </a:r>
          </a:p>
          <a:p>
            <a:r>
              <a:rPr lang="en-US" dirty="0"/>
              <a:t>3=Copy Machine</a:t>
            </a:r>
          </a:p>
          <a:p>
            <a:r>
              <a:rPr lang="en-US" dirty="0"/>
              <a:t>4=Supplies (but some got used up in 16)</a:t>
            </a:r>
          </a:p>
          <a:p>
            <a:r>
              <a:rPr lang="en-US" dirty="0"/>
              <a:t>8=Chromebook computer</a:t>
            </a:r>
          </a:p>
          <a:p>
            <a:r>
              <a:rPr lang="en-US" dirty="0"/>
              <a:t>13=A sign</a:t>
            </a:r>
          </a:p>
          <a:p>
            <a:endParaRPr lang="en-US" dirty="0"/>
          </a:p>
          <a:p>
            <a:r>
              <a:rPr lang="en-US" dirty="0"/>
              <a:t>What do all of these have in common? They can all be used in the future. That’s what makes them assets.</a:t>
            </a:r>
          </a:p>
          <a:p>
            <a:endParaRPr lang="en-US" dirty="0"/>
          </a:p>
          <a:p>
            <a:r>
              <a:rPr lang="en-US" dirty="0"/>
              <a:t>But don’t forget that Cash is an asset too.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21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Who does </a:t>
            </a:r>
            <a:r>
              <a:rPr lang="en-US" dirty="0" err="1"/>
              <a:t>Poppie’s</a:t>
            </a:r>
            <a:r>
              <a:rPr lang="en-US" dirty="0"/>
              <a:t> Copies owe?</a:t>
            </a:r>
          </a:p>
          <a:p>
            <a:r>
              <a:rPr lang="en-US" dirty="0"/>
              <a:t>2: </a:t>
            </a:r>
            <a:r>
              <a:rPr lang="en-US" dirty="0" err="1"/>
              <a:t>Poppie’s</a:t>
            </a:r>
            <a:r>
              <a:rPr lang="en-US" dirty="0"/>
              <a:t> Uncle who loaned $2500 (be we repaid him some in 14)</a:t>
            </a:r>
          </a:p>
          <a:p>
            <a:r>
              <a:rPr lang="en-US" dirty="0"/>
              <a:t>15: Electric company who billed us but we didn’t pay them yet</a:t>
            </a:r>
          </a:p>
          <a:p>
            <a:endParaRPr lang="en-US" dirty="0"/>
          </a:p>
          <a:p>
            <a:r>
              <a:rPr lang="en-US" dirty="0"/>
              <a:t>Money we borrow and pay back does not affect profitability at all.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29C45-F5C7-4B4D-88B7-488E3B3568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391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45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7741A1AD-AB08-47FC-9B5F-B6E278BE7CEE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365CC560-CC78-445C-9245-542D5774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676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7741A1AD-AB08-47FC-9B5F-B6E278BE7CEE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365CC560-CC78-445C-9245-542D5774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65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8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7" y="3771174"/>
            <a:ext cx="546115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4AAD347D-5ACD-4C99-B74B-A9C85AD731AF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2614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3124201"/>
            <a:ext cx="6620968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7741A1AD-AB08-47FC-9B5F-B6E278BE7CEE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365CC560-CC78-445C-9245-542D5774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23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7741A1AD-AB08-47FC-9B5F-B6E278BE7CEE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365CC560-CC78-445C-9245-542D5774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69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4AAD347D-5ACD-4C99-B74B-A9C85AD731AF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486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7741A1AD-AB08-47FC-9B5F-B6E278BE7CEE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365CC560-CC78-445C-9245-542D5774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324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7741A1AD-AB08-47FC-9B5F-B6E278BE7CEE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365CC560-CC78-445C-9245-542D5774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8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53" y="108250"/>
            <a:ext cx="7055380" cy="7680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978" y="1202871"/>
            <a:ext cx="8485183" cy="554687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83482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3016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7741A1AD-AB08-47FC-9B5F-B6E278BE7CEE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365CC560-CC78-445C-9245-542D5774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71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7741A1AD-AB08-47FC-9B5F-B6E278BE7CEE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365CC560-CC78-445C-9245-542D5774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7741A1AD-AB08-47FC-9B5F-B6E278BE7CEE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365CC560-CC78-445C-9245-542D5774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67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129281"/>
            <a:ext cx="2551461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7741A1AD-AB08-47FC-9B5F-B6E278BE7CEE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365CC560-CC78-445C-9245-542D5774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47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/>
          <a:lstStyle/>
          <a:p>
            <a:fld id="{7741A1AD-AB08-47FC-9B5F-B6E278BE7CEE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/>
          <a:lstStyle/>
          <a:p>
            <a:fld id="{365CC560-CC78-445C-9245-542D57748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99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73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53" y="108250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979" y="1600200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F2E594-110A-DAF3-5370-E0CB8CDF2598}"/>
              </a:ext>
            </a:extLst>
          </p:cNvPr>
          <p:cNvSpPr/>
          <p:nvPr userDrawn="1"/>
        </p:nvSpPr>
        <p:spPr>
          <a:xfrm>
            <a:off x="6995361" y="6437962"/>
            <a:ext cx="190500" cy="2122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787385-82F3-430D-7AB6-E25F6E0EF29E}"/>
              </a:ext>
            </a:extLst>
          </p:cNvPr>
          <p:cNvSpPr/>
          <p:nvPr userDrawn="1"/>
        </p:nvSpPr>
        <p:spPr>
          <a:xfrm>
            <a:off x="7350067" y="6437962"/>
            <a:ext cx="190500" cy="2122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7C1713-5485-5F23-99FC-723D6B88924E}"/>
              </a:ext>
            </a:extLst>
          </p:cNvPr>
          <p:cNvSpPr/>
          <p:nvPr userDrawn="1"/>
        </p:nvSpPr>
        <p:spPr>
          <a:xfrm>
            <a:off x="7704773" y="6437962"/>
            <a:ext cx="190500" cy="2122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57EFEC-5736-9D75-77AD-B4CAC381357C}"/>
              </a:ext>
            </a:extLst>
          </p:cNvPr>
          <p:cNvSpPr/>
          <p:nvPr userDrawn="1"/>
        </p:nvSpPr>
        <p:spPr>
          <a:xfrm>
            <a:off x="8059479" y="6437962"/>
            <a:ext cx="190500" cy="2122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3481E3-4095-CBA3-D044-CC85CFE18620}"/>
              </a:ext>
            </a:extLst>
          </p:cNvPr>
          <p:cNvSpPr/>
          <p:nvPr userDrawn="1"/>
        </p:nvSpPr>
        <p:spPr>
          <a:xfrm>
            <a:off x="8414185" y="6437962"/>
            <a:ext cx="190500" cy="2122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F0DE53-238E-DAA1-9F3D-5FBED42D6703}"/>
              </a:ext>
            </a:extLst>
          </p:cNvPr>
          <p:cNvSpPr/>
          <p:nvPr userDrawn="1"/>
        </p:nvSpPr>
        <p:spPr>
          <a:xfrm>
            <a:off x="8768889" y="6437962"/>
            <a:ext cx="190500" cy="2122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964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95A17-166D-4039-8777-E9D02799E9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Double Entry Bookkeeping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92BB2F6-6210-573D-D88C-DA65C128CA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What did you learn?</a:t>
            </a:r>
          </a:p>
        </p:txBody>
      </p:sp>
    </p:spTree>
    <p:extLst>
      <p:ext uri="{BB962C8B-B14F-4D97-AF65-F5344CB8AC3E}">
        <p14:creationId xmlns:p14="http://schemas.microsoft.com/office/powerpoint/2010/main" val="4141724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3EBD4-AED1-44D1-A134-1641F14F0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Equity Envelope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FC91E-17A7-4576-8B82-CDA6705CC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Value to owners</a:t>
            </a:r>
          </a:p>
          <a:p>
            <a:pPr lvl="1"/>
            <a:r>
              <a:rPr lang="en-US" dirty="0"/>
              <a:t>Money contributed for ownership</a:t>
            </a:r>
          </a:p>
          <a:p>
            <a:pPr lvl="1"/>
            <a:r>
              <a:rPr lang="en-US" dirty="0"/>
              <a:t>PLUS profits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EXAMPLE: </a:t>
            </a:r>
          </a:p>
          <a:p>
            <a:pPr lvl="1"/>
            <a:r>
              <a:rPr lang="en-US" dirty="0"/>
              <a:t>Transaction 1: Poppie gave money</a:t>
            </a:r>
            <a:br>
              <a:rPr lang="en-US" dirty="0"/>
            </a:br>
            <a:endParaRPr lang="en-US" dirty="0"/>
          </a:p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Which transactions equity?</a:t>
            </a:r>
          </a:p>
          <a:p>
            <a:pPr lvl="1"/>
            <a:r>
              <a:rPr lang="en-US" dirty="0"/>
              <a:t>Total equity dollars?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731691-566A-C8C7-A603-93EBBB0AEB6C}"/>
              </a:ext>
            </a:extLst>
          </p:cNvPr>
          <p:cNvSpPr/>
          <p:nvPr/>
        </p:nvSpPr>
        <p:spPr>
          <a:xfrm>
            <a:off x="7222227" y="1251858"/>
            <a:ext cx="1737162" cy="564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Kristen ITC" panose="03050502040202030202" pitchFamily="66" charset="0"/>
              </a:rPr>
              <a:t>1: 2000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AB40ED-B732-8208-ED14-5CF6A263C932}"/>
              </a:ext>
            </a:extLst>
          </p:cNvPr>
          <p:cNvSpPr txBox="1"/>
          <p:nvPr/>
        </p:nvSpPr>
        <p:spPr>
          <a:xfrm>
            <a:off x="6681355" y="5489406"/>
            <a:ext cx="25250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accent1">
                    <a:lumMod val="60000"/>
                    <a:lumOff val="40000"/>
                  </a:schemeClr>
                </a:solidFill>
                <a:latin typeface="Kristen ITC" panose="03050502040202030202" pitchFamily="66" charset="0"/>
              </a:rPr>
              <a:t>$2600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A671FD3-8F4D-E2B4-B26E-EAED84491495}"/>
              </a:ext>
            </a:extLst>
          </p:cNvPr>
          <p:cNvSpPr txBox="1"/>
          <p:nvPr/>
        </p:nvSpPr>
        <p:spPr>
          <a:xfrm>
            <a:off x="6657216" y="2297080"/>
            <a:ext cx="237276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latin typeface="Kristen ITC" panose="03050502040202030202" pitchFamily="66" charset="0"/>
              </a:rPr>
              <a:t>Profits</a:t>
            </a:r>
          </a:p>
          <a:p>
            <a:pPr algn="r"/>
            <a:r>
              <a:rPr 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latin typeface="Kristen ITC" panose="03050502040202030202" pitchFamily="66" charset="0"/>
              </a:rPr>
              <a:t>of $600</a:t>
            </a:r>
          </a:p>
        </p:txBody>
      </p:sp>
    </p:spTree>
    <p:extLst>
      <p:ext uri="{BB962C8B-B14F-4D97-AF65-F5344CB8AC3E}">
        <p14:creationId xmlns:p14="http://schemas.microsoft.com/office/powerpoint/2010/main" val="404073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7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AB92D-2E04-4B92-9BD7-1A09590C1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 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21466-07DC-4B90-AE01-547D3B89A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dirty="0">
                <a:latin typeface="Kristen ITC" panose="03050502040202030202" pitchFamily="66" charset="0"/>
              </a:rPr>
              <a:t>Assets </a:t>
            </a:r>
            <a:br>
              <a:rPr lang="en-US" sz="6600" dirty="0">
                <a:latin typeface="Kristen ITC" panose="03050502040202030202" pitchFamily="66" charset="0"/>
              </a:rPr>
            </a:br>
            <a:r>
              <a:rPr lang="en-US" sz="6600" dirty="0">
                <a:latin typeface="Kristen ITC" panose="03050502040202030202" pitchFamily="66" charset="0"/>
              </a:rPr>
              <a:t>= Liabilities </a:t>
            </a:r>
            <a:br>
              <a:rPr lang="en-US" sz="6600" dirty="0">
                <a:latin typeface="Kristen ITC" panose="03050502040202030202" pitchFamily="66" charset="0"/>
              </a:rPr>
            </a:br>
            <a:r>
              <a:rPr lang="en-US" sz="6600" dirty="0">
                <a:latin typeface="Kristen ITC" panose="03050502040202030202" pitchFamily="66" charset="0"/>
              </a:rPr>
              <a:t>+ Equity</a:t>
            </a:r>
            <a:endParaRPr lang="en-US" dirty="0"/>
          </a:p>
          <a:p>
            <a:pPr lvl="1"/>
            <a:r>
              <a:rPr lang="en-US" dirty="0"/>
              <a:t>Everything we own </a:t>
            </a:r>
            <a:br>
              <a:rPr lang="en-US" dirty="0"/>
            </a:br>
            <a:r>
              <a:rPr lang="en-US" dirty="0"/>
              <a:t>= What we owe to others</a:t>
            </a:r>
            <a:br>
              <a:rPr lang="en-US" dirty="0"/>
            </a:br>
            <a:r>
              <a:rPr lang="en-US" dirty="0"/>
              <a:t>+ What we get to keep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ACTIVITY: Make PC’s Balance Sheet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617E96-0049-023A-3C70-D04421A04E08}"/>
              </a:ext>
            </a:extLst>
          </p:cNvPr>
          <p:cNvSpPr txBox="1"/>
          <p:nvPr/>
        </p:nvSpPr>
        <p:spPr>
          <a:xfrm>
            <a:off x="4330040" y="1130297"/>
            <a:ext cx="23647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accent1">
                    <a:lumMod val="60000"/>
                    <a:lumOff val="40000"/>
                  </a:schemeClr>
                </a:solidFill>
                <a:latin typeface="Kristen ITC" panose="03050502040202030202" pitchFamily="66" charset="0"/>
              </a:rPr>
              <a:t>$4840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5423F6-5469-70A9-4643-537D545533A6}"/>
              </a:ext>
            </a:extLst>
          </p:cNvPr>
          <p:cNvSpPr txBox="1"/>
          <p:nvPr/>
        </p:nvSpPr>
        <p:spPr>
          <a:xfrm>
            <a:off x="6796883" y="2185040"/>
            <a:ext cx="234711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accent1">
                    <a:lumMod val="60000"/>
                    <a:lumOff val="40000"/>
                  </a:schemeClr>
                </a:solidFill>
                <a:latin typeface="Kristen ITC" panose="03050502040202030202" pitchFamily="66" charset="0"/>
              </a:rPr>
              <a:t>$2240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27FB3C-F47B-72C5-8215-C2D39066520B}"/>
              </a:ext>
            </a:extLst>
          </p:cNvPr>
          <p:cNvSpPr txBox="1"/>
          <p:nvPr/>
        </p:nvSpPr>
        <p:spPr>
          <a:xfrm>
            <a:off x="6787134" y="3087379"/>
            <a:ext cx="25250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accent1">
                    <a:lumMod val="60000"/>
                    <a:lumOff val="40000"/>
                  </a:schemeClr>
                </a:solidFill>
                <a:latin typeface="Kristen ITC" panose="03050502040202030202" pitchFamily="66" charset="0"/>
              </a:rPr>
              <a:t>$2600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648107-26C9-B867-56D5-0395A9FBD43E}"/>
              </a:ext>
            </a:extLst>
          </p:cNvPr>
          <p:cNvSpPr txBox="1"/>
          <p:nvPr/>
        </p:nvSpPr>
        <p:spPr>
          <a:xfrm>
            <a:off x="6787137" y="3980006"/>
            <a:ext cx="245772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accent1">
                    <a:lumMod val="60000"/>
                    <a:lumOff val="40000"/>
                  </a:schemeClr>
                </a:solidFill>
                <a:latin typeface="Kristen ITC" panose="03050502040202030202" pitchFamily="66" charset="0"/>
              </a:rPr>
              <a:t>$4840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1D458F3-81B7-F101-36D5-2D36E2BB91A4}"/>
              </a:ext>
            </a:extLst>
          </p:cNvPr>
          <p:cNvCxnSpPr/>
          <p:nvPr/>
        </p:nvCxnSpPr>
        <p:spPr>
          <a:xfrm flipH="1">
            <a:off x="6731075" y="4013201"/>
            <a:ext cx="2286371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4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3EBD4-AED1-44D1-A134-1641F14F0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 Envelope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FC91E-17A7-4576-8B82-CDA6705CC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How much cash did the business</a:t>
            </a:r>
            <a:br>
              <a:rPr lang="en-US" dirty="0"/>
            </a:br>
            <a:r>
              <a:rPr lang="en-US" dirty="0"/>
              <a:t>have available at the end?</a:t>
            </a:r>
          </a:p>
          <a:p>
            <a:pPr lvl="1"/>
            <a:r>
              <a:rPr lang="en-US" dirty="0"/>
              <a:t>Did the business make a profit?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890DA0-74DB-AE70-BE01-E393A57E6135}"/>
              </a:ext>
            </a:extLst>
          </p:cNvPr>
          <p:cNvSpPr/>
          <p:nvPr/>
        </p:nvSpPr>
        <p:spPr>
          <a:xfrm>
            <a:off x="7222227" y="1996518"/>
            <a:ext cx="1737162" cy="564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Kristen ITC" panose="03050502040202030202" pitchFamily="66" charset="0"/>
              </a:rPr>
              <a:t>$680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7167FA-A4B1-8207-4078-44302019E1C6}"/>
              </a:ext>
            </a:extLst>
          </p:cNvPr>
          <p:cNvSpPr/>
          <p:nvPr/>
        </p:nvSpPr>
        <p:spPr>
          <a:xfrm>
            <a:off x="1598027" y="3265911"/>
            <a:ext cx="6062125" cy="564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Kristen ITC" panose="03050502040202030202" pitchFamily="66" charset="0"/>
              </a:rPr>
              <a:t>Not enough info to say</a:t>
            </a:r>
          </a:p>
        </p:txBody>
      </p:sp>
    </p:spTree>
    <p:extLst>
      <p:ext uri="{BB962C8B-B14F-4D97-AF65-F5344CB8AC3E}">
        <p14:creationId xmlns:p14="http://schemas.microsoft.com/office/powerpoint/2010/main" val="200737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70EA7C4-9AB9-4BC7-87D1-BB94EF69C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Accounting Tip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C09A5FD-A330-4540-A230-028EB9CC0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Cash availability </a:t>
            </a:r>
            <a:br>
              <a:rPr lang="en-US" dirty="0"/>
            </a:br>
            <a:r>
              <a:rPr lang="en-US" dirty="0"/>
              <a:t>is important for a business.</a:t>
            </a:r>
            <a:br>
              <a:rPr lang="en-US" dirty="0"/>
            </a:br>
            <a:r>
              <a:rPr lang="en-US" dirty="0"/>
              <a:t>You need cash to operate.</a:t>
            </a:r>
            <a:br>
              <a:rPr lang="en-US" dirty="0"/>
            </a:br>
            <a:endParaRPr lang="en-US" dirty="0"/>
          </a:p>
          <a:p>
            <a:pPr marL="0" indent="0" algn="ctr">
              <a:buNone/>
            </a:pPr>
            <a:r>
              <a:rPr lang="en-US" u="sng" dirty="0"/>
              <a:t>Cash Availability</a:t>
            </a:r>
            <a:r>
              <a:rPr lang="en-US" dirty="0"/>
              <a:t> and </a:t>
            </a:r>
            <a:r>
              <a:rPr lang="en-US" u="sng" dirty="0"/>
              <a:t>Profitability</a:t>
            </a:r>
            <a:br>
              <a:rPr lang="en-US" dirty="0"/>
            </a:br>
            <a:r>
              <a:rPr lang="en-US" dirty="0"/>
              <a:t>are not the same thing!</a:t>
            </a:r>
          </a:p>
        </p:txBody>
      </p:sp>
    </p:spTree>
    <p:extLst>
      <p:ext uri="{BB962C8B-B14F-4D97-AF65-F5344CB8AC3E}">
        <p14:creationId xmlns:p14="http://schemas.microsoft.com/office/powerpoint/2010/main" val="58370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87C7A7-F38C-4253-BB49-5386C1438A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 Account Types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01FB179-B5D7-4E9D-BFE0-52456D278C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Other 5 envelopes</a:t>
            </a:r>
          </a:p>
        </p:txBody>
      </p:sp>
    </p:spTree>
    <p:extLst>
      <p:ext uri="{BB962C8B-B14F-4D97-AF65-F5344CB8AC3E}">
        <p14:creationId xmlns:p14="http://schemas.microsoft.com/office/powerpoint/2010/main" val="4234420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3EBD4-AED1-44D1-A134-1641F14F0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Revenues Envelope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FC91E-17A7-4576-8B82-CDA6705CC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Value received from </a:t>
            </a:r>
            <a:br>
              <a:rPr lang="en-US" dirty="0"/>
            </a:br>
            <a:r>
              <a:rPr lang="en-US" dirty="0"/>
              <a:t>transactions with </a:t>
            </a:r>
            <a:r>
              <a:rPr lang="en-US" b="1" i="1" dirty="0"/>
              <a:t>customers</a:t>
            </a:r>
            <a:br>
              <a:rPr lang="en-US" dirty="0"/>
            </a:br>
            <a:endParaRPr lang="en-US" dirty="0"/>
          </a:p>
          <a:p>
            <a:r>
              <a:rPr lang="en-US" dirty="0"/>
              <a:t>EXAMPLE: </a:t>
            </a:r>
          </a:p>
          <a:p>
            <a:pPr lvl="1"/>
            <a:r>
              <a:rPr lang="en-US" dirty="0"/>
              <a:t>Transaction 5: Sold Copies to Customers</a:t>
            </a:r>
            <a:br>
              <a:rPr lang="en-US" dirty="0"/>
            </a:br>
            <a:endParaRPr lang="en-US" dirty="0"/>
          </a:p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Which transactions are revenues?</a:t>
            </a:r>
          </a:p>
          <a:p>
            <a:pPr lvl="1"/>
            <a:r>
              <a:rPr lang="en-US" dirty="0"/>
              <a:t>Total revenue dollars?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EE6029-C997-1A97-DDD0-DB2CF9109FB5}"/>
              </a:ext>
            </a:extLst>
          </p:cNvPr>
          <p:cNvSpPr/>
          <p:nvPr/>
        </p:nvSpPr>
        <p:spPr>
          <a:xfrm>
            <a:off x="7200455" y="1251858"/>
            <a:ext cx="1780706" cy="564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Kristen ITC" panose="03050502040202030202" pitchFamily="66" charset="0"/>
              </a:rPr>
              <a:t>5: 860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3B2587-A2B6-B7A3-541D-CB94AA634A4C}"/>
              </a:ext>
            </a:extLst>
          </p:cNvPr>
          <p:cNvSpPr/>
          <p:nvPr/>
        </p:nvSpPr>
        <p:spPr>
          <a:xfrm>
            <a:off x="7200455" y="1984886"/>
            <a:ext cx="1780706" cy="564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Kristen ITC" panose="03050502040202030202" pitchFamily="66" charset="0"/>
              </a:rPr>
              <a:t>7: 620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FC17A3-FEDF-6150-315D-194F1F017F3F}"/>
              </a:ext>
            </a:extLst>
          </p:cNvPr>
          <p:cNvSpPr/>
          <p:nvPr/>
        </p:nvSpPr>
        <p:spPr>
          <a:xfrm>
            <a:off x="7200455" y="2717914"/>
            <a:ext cx="1780706" cy="564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Kristen ITC" panose="03050502040202030202" pitchFamily="66" charset="0"/>
              </a:rPr>
              <a:t>10: 880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71919A-B096-FAA3-3268-90EA7C528BF0}"/>
              </a:ext>
            </a:extLst>
          </p:cNvPr>
          <p:cNvSpPr txBox="1"/>
          <p:nvPr/>
        </p:nvSpPr>
        <p:spPr>
          <a:xfrm>
            <a:off x="6833752" y="5489406"/>
            <a:ext cx="231024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accent1">
                    <a:lumMod val="60000"/>
                    <a:lumOff val="40000"/>
                  </a:schemeClr>
                </a:solidFill>
                <a:latin typeface="Kristen ITC" panose="03050502040202030202" pitchFamily="66" charset="0"/>
              </a:rPr>
              <a:t>$2360</a:t>
            </a:r>
          </a:p>
        </p:txBody>
      </p:sp>
    </p:spTree>
    <p:extLst>
      <p:ext uri="{BB962C8B-B14F-4D97-AF65-F5344CB8AC3E}">
        <p14:creationId xmlns:p14="http://schemas.microsoft.com/office/powerpoint/2010/main" val="175351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3EBD4-AED1-44D1-A134-1641F14F0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Expenses Envelope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FC91E-17A7-4576-8B82-CDA6705CC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Value of things you have </a:t>
            </a:r>
            <a:br>
              <a:rPr lang="en-US" dirty="0"/>
            </a:br>
            <a:r>
              <a:rPr lang="en-US" dirty="0"/>
              <a:t>used or benefitted from</a:t>
            </a:r>
          </a:p>
          <a:p>
            <a:pPr lvl="1"/>
            <a:r>
              <a:rPr lang="en-US" dirty="0"/>
              <a:t>Little or no future value; </a:t>
            </a:r>
            <a:br>
              <a:rPr lang="en-US" dirty="0"/>
            </a:br>
            <a:r>
              <a:rPr lang="en-US" dirty="0"/>
              <a:t>Can’t sell or get a refund</a:t>
            </a:r>
            <a:br>
              <a:rPr lang="en-US" dirty="0"/>
            </a:br>
            <a:endParaRPr lang="en-US" dirty="0"/>
          </a:p>
          <a:p>
            <a:r>
              <a:rPr lang="en-US" dirty="0"/>
              <a:t>EXAMPLE: </a:t>
            </a:r>
          </a:p>
          <a:p>
            <a:pPr lvl="1"/>
            <a:r>
              <a:rPr lang="en-US" dirty="0"/>
              <a:t>Transaction 6: Cell Phone Bill</a:t>
            </a:r>
            <a:br>
              <a:rPr lang="en-US" dirty="0"/>
            </a:br>
            <a:endParaRPr lang="en-US" dirty="0"/>
          </a:p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Which transactions are expenses?</a:t>
            </a:r>
          </a:p>
          <a:p>
            <a:pPr lvl="1"/>
            <a:r>
              <a:rPr lang="en-US" dirty="0"/>
              <a:t>Total expense dollars?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8126A5-6597-11BE-D350-5A950AA3C866}"/>
              </a:ext>
            </a:extLst>
          </p:cNvPr>
          <p:cNvSpPr/>
          <p:nvPr/>
        </p:nvSpPr>
        <p:spPr>
          <a:xfrm>
            <a:off x="7222227" y="1251858"/>
            <a:ext cx="1737162" cy="564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Kristen ITC" panose="03050502040202030202" pitchFamily="66" charset="0"/>
              </a:rPr>
              <a:t>6: 60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F8A572D-C025-2EA8-306D-691B3C127DEF}"/>
              </a:ext>
            </a:extLst>
          </p:cNvPr>
          <p:cNvSpPr/>
          <p:nvPr/>
        </p:nvSpPr>
        <p:spPr>
          <a:xfrm>
            <a:off x="7222227" y="1984886"/>
            <a:ext cx="1737162" cy="564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Kristen ITC" panose="03050502040202030202" pitchFamily="66" charset="0"/>
              </a:rPr>
              <a:t>9: 420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FA86CC-0B70-A027-7F82-E763CEFB2078}"/>
              </a:ext>
            </a:extLst>
          </p:cNvPr>
          <p:cNvSpPr/>
          <p:nvPr/>
        </p:nvSpPr>
        <p:spPr>
          <a:xfrm>
            <a:off x="7222227" y="2717914"/>
            <a:ext cx="1737162" cy="564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Kristen ITC" panose="03050502040202030202" pitchFamily="66" charset="0"/>
              </a:rPr>
              <a:t>11: 160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0975D8-08FE-980F-AB04-44A3A8F338BF}"/>
              </a:ext>
            </a:extLst>
          </p:cNvPr>
          <p:cNvSpPr txBox="1"/>
          <p:nvPr/>
        </p:nvSpPr>
        <p:spPr>
          <a:xfrm>
            <a:off x="6833752" y="5489406"/>
            <a:ext cx="233589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accent1">
                    <a:lumMod val="60000"/>
                    <a:lumOff val="40000"/>
                  </a:schemeClr>
                </a:solidFill>
                <a:latin typeface="Kristen ITC" panose="03050502040202030202" pitchFamily="66" charset="0"/>
              </a:rPr>
              <a:t>$1760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382D296-A5B0-E801-3685-D942FF143BFB}"/>
              </a:ext>
            </a:extLst>
          </p:cNvPr>
          <p:cNvSpPr/>
          <p:nvPr/>
        </p:nvSpPr>
        <p:spPr>
          <a:xfrm>
            <a:off x="7222227" y="3450942"/>
            <a:ext cx="1737162" cy="564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Kristen ITC" panose="03050502040202030202" pitchFamily="66" charset="0"/>
              </a:rPr>
              <a:t>12: 440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92E563-3600-76A2-F50C-B089FA22D56E}"/>
              </a:ext>
            </a:extLst>
          </p:cNvPr>
          <p:cNvSpPr/>
          <p:nvPr/>
        </p:nvSpPr>
        <p:spPr>
          <a:xfrm>
            <a:off x="7222227" y="4183970"/>
            <a:ext cx="1737162" cy="564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Kristen ITC" panose="03050502040202030202" pitchFamily="66" charset="0"/>
              </a:rPr>
              <a:t>15: 240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99DDC9-49D5-F9D3-F02D-08A690D08374}"/>
              </a:ext>
            </a:extLst>
          </p:cNvPr>
          <p:cNvSpPr/>
          <p:nvPr/>
        </p:nvSpPr>
        <p:spPr>
          <a:xfrm>
            <a:off x="7222227" y="4917000"/>
            <a:ext cx="1737162" cy="564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Kristen ITC" panose="03050502040202030202" pitchFamily="66" charset="0"/>
              </a:rPr>
              <a:t>16: 440</a:t>
            </a:r>
          </a:p>
        </p:txBody>
      </p:sp>
    </p:spTree>
    <p:extLst>
      <p:ext uri="{BB962C8B-B14F-4D97-AF65-F5344CB8AC3E}">
        <p14:creationId xmlns:p14="http://schemas.microsoft.com/office/powerpoint/2010/main" val="367586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  <p:bldP spid="10" grpId="0" animBg="1"/>
      <p:bldP spid="11" grpId="0" animBg="1"/>
      <p:bldP spid="12" grpId="0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AB92D-2E04-4B92-9BD7-1A09590C1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Income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21466-07DC-4B90-AE01-547D3B89A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6600" dirty="0">
                <a:latin typeface="Kristen ITC" panose="03050502040202030202" pitchFamily="66" charset="0"/>
              </a:rPr>
              <a:t>Revenues </a:t>
            </a:r>
            <a:br>
              <a:rPr lang="en-US" sz="6600" dirty="0">
                <a:latin typeface="Kristen ITC" panose="03050502040202030202" pitchFamily="66" charset="0"/>
              </a:rPr>
            </a:br>
            <a:r>
              <a:rPr lang="en-US" sz="6600" dirty="0">
                <a:latin typeface="Kristen ITC" panose="03050502040202030202" pitchFamily="66" charset="0"/>
              </a:rPr>
              <a:t>minus Expenses </a:t>
            </a:r>
            <a:br>
              <a:rPr lang="en-US" sz="6600" dirty="0">
                <a:latin typeface="Kristen ITC" panose="03050502040202030202" pitchFamily="66" charset="0"/>
              </a:rPr>
            </a:br>
            <a:r>
              <a:rPr lang="en-US" sz="6600" dirty="0">
                <a:latin typeface="Kristen ITC" panose="03050502040202030202" pitchFamily="66" charset="0"/>
              </a:rPr>
              <a:t>= Net Income</a:t>
            </a:r>
            <a:br>
              <a:rPr lang="en-US" dirty="0"/>
            </a:br>
            <a:endParaRPr lang="en-US" dirty="0"/>
          </a:p>
          <a:p>
            <a:r>
              <a:rPr lang="en-US" dirty="0"/>
              <a:t>Income Statement </a:t>
            </a:r>
            <a:r>
              <a:rPr lang="en-US" b="1" i="1" u="sng" dirty="0"/>
              <a:t>or</a:t>
            </a:r>
            <a:r>
              <a:rPr lang="en-US" dirty="0"/>
              <a:t> Profit and Loss (P&amp;L)</a:t>
            </a:r>
          </a:p>
          <a:p>
            <a:pPr lvl="1"/>
            <a:endParaRPr lang="en-US" dirty="0"/>
          </a:p>
          <a:p>
            <a:r>
              <a:rPr lang="en-US" dirty="0"/>
              <a:t>ACTIVITY: Create PC’s Income Statement?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A72C44-24F0-EE6E-3DAE-A95DA708A81D}"/>
              </a:ext>
            </a:extLst>
          </p:cNvPr>
          <p:cNvSpPr txBox="1"/>
          <p:nvPr/>
        </p:nvSpPr>
        <p:spPr>
          <a:xfrm>
            <a:off x="6833752" y="1115910"/>
            <a:ext cx="231024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6600" dirty="0">
                <a:solidFill>
                  <a:schemeClr val="accent1">
                    <a:lumMod val="60000"/>
                    <a:lumOff val="40000"/>
                  </a:schemeClr>
                </a:solidFill>
                <a:latin typeface="Kristen ITC" panose="03050502040202030202" pitchFamily="66" charset="0"/>
              </a:rPr>
              <a:t>$2360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47FA07-CE20-E4A5-D933-744F86B3372A}"/>
              </a:ext>
            </a:extLst>
          </p:cNvPr>
          <p:cNvSpPr txBox="1"/>
          <p:nvPr/>
        </p:nvSpPr>
        <p:spPr>
          <a:xfrm>
            <a:off x="6562844" y="2069049"/>
            <a:ext cx="258115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6600" dirty="0">
                <a:solidFill>
                  <a:schemeClr val="accent1">
                    <a:lumMod val="60000"/>
                    <a:lumOff val="40000"/>
                  </a:schemeClr>
                </a:solidFill>
                <a:latin typeface="Kristen ITC" panose="03050502040202030202" pitchFamily="66" charset="0"/>
              </a:rPr>
              <a:t>-$1760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195E63-A477-3EE2-3542-99343E31FAE9}"/>
              </a:ext>
            </a:extLst>
          </p:cNvPr>
          <p:cNvSpPr txBox="1"/>
          <p:nvPr/>
        </p:nvSpPr>
        <p:spPr>
          <a:xfrm>
            <a:off x="6673452" y="2998940"/>
            <a:ext cx="247054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6600" dirty="0">
                <a:solidFill>
                  <a:schemeClr val="accent1">
                    <a:lumMod val="60000"/>
                    <a:lumOff val="40000"/>
                  </a:schemeClr>
                </a:solidFill>
                <a:latin typeface="Kristen ITC" panose="03050502040202030202" pitchFamily="66" charset="0"/>
              </a:rPr>
              <a:t>=$600</a:t>
            </a:r>
          </a:p>
        </p:txBody>
      </p:sp>
    </p:spTree>
    <p:extLst>
      <p:ext uri="{BB962C8B-B14F-4D97-AF65-F5344CB8AC3E}">
        <p14:creationId xmlns:p14="http://schemas.microsoft.com/office/powerpoint/2010/main" val="283204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3EBD4-AED1-44D1-A134-1641F14F0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Assets Envelope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FC91E-17A7-4576-8B82-CDA6705CC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Value of things you can </a:t>
            </a:r>
            <a:br>
              <a:rPr lang="en-US" dirty="0"/>
            </a:br>
            <a:r>
              <a:rPr lang="en-US" dirty="0"/>
              <a:t>benefit from in the future</a:t>
            </a:r>
          </a:p>
          <a:p>
            <a:pPr lvl="1"/>
            <a:r>
              <a:rPr lang="en-US" dirty="0"/>
              <a:t>Or could sell for cash</a:t>
            </a:r>
          </a:p>
          <a:p>
            <a:pPr lvl="1"/>
            <a:r>
              <a:rPr lang="en-US" dirty="0"/>
              <a:t>Also cash is an asset</a:t>
            </a:r>
            <a:br>
              <a:rPr lang="en-US" dirty="0"/>
            </a:br>
            <a:endParaRPr lang="en-US" dirty="0"/>
          </a:p>
          <a:p>
            <a:r>
              <a:rPr lang="en-US" dirty="0"/>
              <a:t>EXAMPLE: </a:t>
            </a:r>
          </a:p>
          <a:p>
            <a:pPr lvl="1"/>
            <a:r>
              <a:rPr lang="en-US" dirty="0"/>
              <a:t>Transaction 3: Purchase Copy Machine</a:t>
            </a:r>
            <a:br>
              <a:rPr lang="en-US" dirty="0"/>
            </a:br>
            <a:endParaRPr lang="en-US" dirty="0"/>
          </a:p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Which transactions are assets?</a:t>
            </a:r>
          </a:p>
          <a:p>
            <a:pPr lvl="1"/>
            <a:r>
              <a:rPr lang="en-US" dirty="0"/>
              <a:t>Total expense dollars?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890DA0-74DB-AE70-BE01-E393A57E6135}"/>
              </a:ext>
            </a:extLst>
          </p:cNvPr>
          <p:cNvSpPr/>
          <p:nvPr/>
        </p:nvSpPr>
        <p:spPr>
          <a:xfrm>
            <a:off x="7222227" y="1251858"/>
            <a:ext cx="1737162" cy="564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Kristen ITC" panose="03050502040202030202" pitchFamily="66" charset="0"/>
              </a:rPr>
              <a:t>3: 3000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096BCC-3F41-59EC-0392-994160815B35}"/>
              </a:ext>
            </a:extLst>
          </p:cNvPr>
          <p:cNvSpPr/>
          <p:nvPr/>
        </p:nvSpPr>
        <p:spPr>
          <a:xfrm>
            <a:off x="7222227" y="1984886"/>
            <a:ext cx="1737162" cy="564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Kristen ITC" panose="03050502040202030202" pitchFamily="66" charset="0"/>
              </a:rPr>
              <a:t>4: 680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D99451-71A5-1F17-95CC-58A9EB5AB306}"/>
              </a:ext>
            </a:extLst>
          </p:cNvPr>
          <p:cNvSpPr/>
          <p:nvPr/>
        </p:nvSpPr>
        <p:spPr>
          <a:xfrm>
            <a:off x="7222227" y="2717914"/>
            <a:ext cx="1737162" cy="564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Kristen ITC" panose="03050502040202030202" pitchFamily="66" charset="0"/>
              </a:rPr>
              <a:t>8: 500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A9190A-68DB-5934-6FD7-D13A72D6C2A8}"/>
              </a:ext>
            </a:extLst>
          </p:cNvPr>
          <p:cNvSpPr txBox="1"/>
          <p:nvPr/>
        </p:nvSpPr>
        <p:spPr>
          <a:xfrm>
            <a:off x="6833752" y="5489406"/>
            <a:ext cx="23647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accent1">
                    <a:lumMod val="60000"/>
                    <a:lumOff val="40000"/>
                  </a:schemeClr>
                </a:solidFill>
                <a:latin typeface="Kristen ITC" panose="03050502040202030202" pitchFamily="66" charset="0"/>
              </a:rPr>
              <a:t>$4840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81F8A9-62CB-8C18-3A2A-45B68A23AC7A}"/>
              </a:ext>
            </a:extLst>
          </p:cNvPr>
          <p:cNvSpPr/>
          <p:nvPr/>
        </p:nvSpPr>
        <p:spPr>
          <a:xfrm>
            <a:off x="7222227" y="3450942"/>
            <a:ext cx="1737162" cy="564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Kristen ITC" panose="03050502040202030202" pitchFamily="66" charset="0"/>
              </a:rPr>
              <a:t>13: 420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EE6BFC8-7CC2-F6D9-3A18-12839C7755A3}"/>
              </a:ext>
            </a:extLst>
          </p:cNvPr>
          <p:cNvSpPr/>
          <p:nvPr/>
        </p:nvSpPr>
        <p:spPr>
          <a:xfrm>
            <a:off x="7222227" y="4183970"/>
            <a:ext cx="1737162" cy="564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Kristen ITC" panose="03050502040202030202" pitchFamily="66" charset="0"/>
              </a:rPr>
              <a:t>16:-440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CD1C8BC-E356-73DD-583B-1AAFAB48A56B}"/>
              </a:ext>
            </a:extLst>
          </p:cNvPr>
          <p:cNvSpPr txBox="1"/>
          <p:nvPr/>
        </p:nvSpPr>
        <p:spPr>
          <a:xfrm>
            <a:off x="6055600" y="4792663"/>
            <a:ext cx="30267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800" dirty="0">
                <a:solidFill>
                  <a:schemeClr val="accent1">
                    <a:lumMod val="60000"/>
                    <a:lumOff val="40000"/>
                  </a:schemeClr>
                </a:solidFill>
                <a:latin typeface="Kristen ITC" panose="03050502040202030202" pitchFamily="66" charset="0"/>
              </a:rPr>
              <a:t>cash $680</a:t>
            </a:r>
          </a:p>
        </p:txBody>
      </p:sp>
    </p:spTree>
    <p:extLst>
      <p:ext uri="{BB962C8B-B14F-4D97-AF65-F5344CB8AC3E}">
        <p14:creationId xmlns:p14="http://schemas.microsoft.com/office/powerpoint/2010/main" val="101160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/>
      <p:bldP spid="14" grpId="0" animBg="1"/>
      <p:bldP spid="15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3EBD4-AED1-44D1-A134-1641F14F0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Liabilities Envelope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FC91E-17A7-4576-8B82-CDA6705CC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Value of what you owe </a:t>
            </a:r>
            <a:br>
              <a:rPr lang="en-US" dirty="0"/>
            </a:br>
            <a:r>
              <a:rPr lang="en-US" dirty="0"/>
              <a:t>to someone else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EXAMPLE: </a:t>
            </a:r>
          </a:p>
          <a:p>
            <a:pPr lvl="1"/>
            <a:r>
              <a:rPr lang="en-US" dirty="0"/>
              <a:t>Transaction 2: Borrowed Money</a:t>
            </a:r>
            <a:br>
              <a:rPr lang="en-US" dirty="0"/>
            </a:br>
            <a:endParaRPr lang="en-US" dirty="0"/>
          </a:p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Which transactions are liabilities?</a:t>
            </a:r>
          </a:p>
          <a:p>
            <a:pPr lvl="1"/>
            <a:r>
              <a:rPr lang="en-US" dirty="0"/>
              <a:t>Total liability dollars?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771F08-2260-6A31-0789-F48E94BE93A6}"/>
              </a:ext>
            </a:extLst>
          </p:cNvPr>
          <p:cNvSpPr/>
          <p:nvPr/>
        </p:nvSpPr>
        <p:spPr>
          <a:xfrm>
            <a:off x="7200455" y="1251858"/>
            <a:ext cx="1780706" cy="564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Kristen ITC" panose="03050502040202030202" pitchFamily="66" charset="0"/>
              </a:rPr>
              <a:t>2: 2500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B1C6EC-C4EB-9036-96B8-62DDC13DA7FB}"/>
              </a:ext>
            </a:extLst>
          </p:cNvPr>
          <p:cNvSpPr/>
          <p:nvPr/>
        </p:nvSpPr>
        <p:spPr>
          <a:xfrm>
            <a:off x="7200455" y="1984886"/>
            <a:ext cx="1780706" cy="564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Kristen ITC" panose="03050502040202030202" pitchFamily="66" charset="0"/>
              </a:rPr>
              <a:t>14:-500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7EBF71-CC92-DDF8-F0DE-9D8FEE7BFDAF}"/>
              </a:ext>
            </a:extLst>
          </p:cNvPr>
          <p:cNvSpPr/>
          <p:nvPr/>
        </p:nvSpPr>
        <p:spPr>
          <a:xfrm>
            <a:off x="7200455" y="2717914"/>
            <a:ext cx="1780706" cy="564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Kristen ITC" panose="03050502040202030202" pitchFamily="66" charset="0"/>
              </a:rPr>
              <a:t>15: 240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30C1F1-01D4-B601-6479-AA7CA81972CB}"/>
              </a:ext>
            </a:extLst>
          </p:cNvPr>
          <p:cNvSpPr txBox="1"/>
          <p:nvPr/>
        </p:nvSpPr>
        <p:spPr>
          <a:xfrm>
            <a:off x="6833752" y="5489406"/>
            <a:ext cx="234711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accent1">
                    <a:lumMod val="60000"/>
                    <a:lumOff val="40000"/>
                  </a:schemeClr>
                </a:solidFill>
                <a:latin typeface="Kristen ITC" panose="03050502040202030202" pitchFamily="66" charset="0"/>
              </a:rPr>
              <a:t>$2240</a:t>
            </a:r>
          </a:p>
        </p:txBody>
      </p:sp>
    </p:spTree>
    <p:extLst>
      <p:ext uri="{BB962C8B-B14F-4D97-AF65-F5344CB8AC3E}">
        <p14:creationId xmlns:p14="http://schemas.microsoft.com/office/powerpoint/2010/main" val="315648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567</TotalTime>
  <Words>1109</Words>
  <Application>Microsoft Office PowerPoint</Application>
  <PresentationFormat>On-screen Show (4:3)</PresentationFormat>
  <Paragraphs>181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Kristen ITC</vt:lpstr>
      <vt:lpstr>Wingdings 3</vt:lpstr>
      <vt:lpstr>Ion</vt:lpstr>
      <vt:lpstr>Double Entry Bookkeeping</vt:lpstr>
      <vt:lpstr>Cash Envelope</vt:lpstr>
      <vt:lpstr>Accounting Tip</vt:lpstr>
      <vt:lpstr>5 Account Types</vt:lpstr>
      <vt:lpstr>Revenues Envelope</vt:lpstr>
      <vt:lpstr>Expenses Envelope</vt:lpstr>
      <vt:lpstr>Net Income</vt:lpstr>
      <vt:lpstr>Assets Envelope</vt:lpstr>
      <vt:lpstr>Liabilities Envelope</vt:lpstr>
      <vt:lpstr>Equity Envelope</vt:lpstr>
      <vt:lpstr>Balance Sheet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 Activity</dc:title>
  <dc:creator>Stephanie Falba Watson</dc:creator>
  <cp:lastModifiedBy>Stephanie Falba Watson </cp:lastModifiedBy>
  <cp:revision>28</cp:revision>
  <dcterms:created xsi:type="dcterms:W3CDTF">2022-06-06T14:48:23Z</dcterms:created>
  <dcterms:modified xsi:type="dcterms:W3CDTF">2023-09-14T16:15:04Z</dcterms:modified>
</cp:coreProperties>
</file>