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9"/>
  </p:notesMasterIdLst>
  <p:sldIdLst>
    <p:sldId id="273" r:id="rId2"/>
    <p:sldId id="274" r:id="rId3"/>
    <p:sldId id="275" r:id="rId4"/>
    <p:sldId id="276" r:id="rId5"/>
    <p:sldId id="277" r:id="rId6"/>
    <p:sldId id="278" r:id="rId7"/>
    <p:sldId id="279"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8A8F"/>
    <a:srgbClr val="4F2D7F"/>
    <a:srgbClr val="0D746E"/>
    <a:srgbClr val="9CC7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82" autoAdjust="0"/>
    <p:restoredTop sz="57093" autoAdjust="0"/>
  </p:normalViewPr>
  <p:slideViewPr>
    <p:cSldViewPr snapToGrid="0">
      <p:cViewPr varScale="1">
        <p:scale>
          <a:sx n="59" d="100"/>
          <a:sy n="59" d="100"/>
        </p:scale>
        <p:origin x="84" y="21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E83AD4-E168-4C46-9DF3-FFEF2C47652B}" type="datetimeFigureOut">
              <a:rPr lang="en-US" smtClean="0"/>
              <a:t>9/14/2023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029C45-F5C7-4B4D-88B7-488E3B35683E}" type="slidenum">
              <a:rPr lang="en-US" smtClean="0"/>
              <a:t>‹#›</a:t>
            </a:fld>
            <a:endParaRPr lang="en-US"/>
          </a:p>
        </p:txBody>
      </p:sp>
    </p:spTree>
    <p:extLst>
      <p:ext uri="{BB962C8B-B14F-4D97-AF65-F5344CB8AC3E}">
        <p14:creationId xmlns:p14="http://schemas.microsoft.com/office/powerpoint/2010/main" val="3612746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9029C45-F5C7-4B4D-88B7-488E3B35683E}" type="slidenum">
              <a:rPr lang="en-US" smtClean="0"/>
              <a:t>1</a:t>
            </a:fld>
            <a:endParaRPr lang="en-US"/>
          </a:p>
        </p:txBody>
      </p:sp>
    </p:spTree>
    <p:extLst>
      <p:ext uri="{BB962C8B-B14F-4D97-AF65-F5344CB8AC3E}">
        <p14:creationId xmlns:p14="http://schemas.microsoft.com/office/powerpoint/2010/main" val="1254123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Much of what you did in this activity is financial </a:t>
            </a:r>
            <a:r>
              <a:rPr lang="en-US"/>
              <a:t>accounting. Financial </a:t>
            </a:r>
            <a:r>
              <a:rPr lang="en-US" dirty="0"/>
              <a:t>accountants take transactions that have already happened and record them in a way that allows them to produce the financial statements: the income statement and the balance sheet (which are just two of the 4 financial statements).</a:t>
            </a:r>
          </a:p>
          <a:p>
            <a:endParaRPr lang="en-US" dirty="0"/>
          </a:p>
          <a:p>
            <a:r>
              <a:rPr lang="en-US" dirty="0"/>
              <a:t>Why are financial statements important?</a:t>
            </a:r>
          </a:p>
          <a:p>
            <a:r>
              <a:rPr lang="en-US" dirty="0"/>
              <a:t>They tell the company management and </a:t>
            </a:r>
            <a:r>
              <a:rPr lang="en-US" dirty="0" err="1"/>
              <a:t>owers</a:t>
            </a:r>
            <a:br>
              <a:rPr lang="en-US" dirty="0"/>
            </a:br>
            <a:r>
              <a:rPr lang="en-US" dirty="0"/>
              <a:t>&gt;if the company was profitable (income statement)</a:t>
            </a:r>
          </a:p>
          <a:p>
            <a:r>
              <a:rPr lang="en-US" dirty="0"/>
              <a:t>&gt;how much they have in assets and liabilities (balance sheet)</a:t>
            </a:r>
          </a:p>
          <a:p>
            <a:r>
              <a:rPr lang="en-US" dirty="0"/>
              <a:t>&gt;what their ownership in the company is worth (bal. sheet &amp; </a:t>
            </a:r>
            <a:r>
              <a:rPr lang="en-US" dirty="0" err="1"/>
              <a:t>stmt</a:t>
            </a:r>
            <a:r>
              <a:rPr lang="en-US" dirty="0"/>
              <a:t> of equity)</a:t>
            </a:r>
          </a:p>
          <a:p>
            <a:r>
              <a:rPr lang="en-US" dirty="0"/>
              <a:t>&gt;how much of cash is from/used for profit activities versus other activities like borrowing and owners investing</a:t>
            </a:r>
          </a:p>
          <a:p>
            <a:endParaRPr lang="en-US" dirty="0"/>
          </a:p>
          <a:p>
            <a:r>
              <a:rPr lang="en-US" dirty="0"/>
              <a:t>Financial statements tell those outside the company if the company is healthy. </a:t>
            </a:r>
          </a:p>
          <a:p>
            <a:r>
              <a:rPr lang="en-US" dirty="0"/>
              <a:t>&gt;Lenders decide if they can loan money to the company.</a:t>
            </a:r>
          </a:p>
          <a:p>
            <a:r>
              <a:rPr lang="en-US" dirty="0"/>
              <a:t>&gt;Creditors (like the electric company) know if they can let the company take some time to pay their bills versus paying in advance.</a:t>
            </a:r>
          </a:p>
          <a:p>
            <a:r>
              <a:rPr lang="en-US" dirty="0"/>
              <a:t>&gt;Potential investors decide if they want to invest money (pay to be an owner and try to grow their investment).</a:t>
            </a:r>
          </a:p>
        </p:txBody>
      </p:sp>
      <p:sp>
        <p:nvSpPr>
          <p:cNvPr id="4" name="Slide Number Placeholder 3"/>
          <p:cNvSpPr>
            <a:spLocks noGrp="1"/>
          </p:cNvSpPr>
          <p:nvPr>
            <p:ph type="sldNum" sz="quarter" idx="5"/>
          </p:nvPr>
        </p:nvSpPr>
        <p:spPr/>
        <p:txBody>
          <a:bodyPr/>
          <a:lstStyle/>
          <a:p>
            <a:fld id="{39029C45-F5C7-4B4D-88B7-488E3B35683E}" type="slidenum">
              <a:rPr lang="en-US" smtClean="0"/>
              <a:t>2</a:t>
            </a:fld>
            <a:endParaRPr lang="en-US"/>
          </a:p>
        </p:txBody>
      </p:sp>
    </p:spTree>
    <p:extLst>
      <p:ext uri="{BB962C8B-B14F-4D97-AF65-F5344CB8AC3E}">
        <p14:creationId xmlns:p14="http://schemas.microsoft.com/office/powerpoint/2010/main" val="2156304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Financial accountants look at the past and report on what already happened.</a:t>
            </a:r>
          </a:p>
          <a:p>
            <a:endParaRPr lang="en-US" dirty="0"/>
          </a:p>
          <a:p>
            <a:r>
              <a:rPr lang="en-US" dirty="0"/>
              <a:t>Managerial accountants looks to the future:</a:t>
            </a:r>
            <a:br>
              <a:rPr lang="en-US" dirty="0"/>
            </a:br>
            <a:r>
              <a:rPr lang="en-US" dirty="0"/>
              <a:t>&gt;What can I do to be more profitable?</a:t>
            </a:r>
          </a:p>
          <a:p>
            <a:r>
              <a:rPr lang="en-US" dirty="0"/>
              <a:t>&gt;What do I owe and when do I have to pay for it?</a:t>
            </a:r>
          </a:p>
          <a:p>
            <a:r>
              <a:rPr lang="en-US" dirty="0"/>
              <a:t>&gt;Do I want to expand or grow the business?</a:t>
            </a:r>
          </a:p>
          <a:p>
            <a:r>
              <a:rPr lang="en-US" dirty="0"/>
              <a:t>&gt;If so, do I need extra cash to do that and where can I get it?</a:t>
            </a:r>
          </a:p>
          <a:p>
            <a:endParaRPr lang="en-US" dirty="0"/>
          </a:p>
          <a:p>
            <a:r>
              <a:rPr lang="en-US" dirty="0"/>
              <a:t>Managerial accountants are decision makers that try to move the business forward.</a:t>
            </a:r>
          </a:p>
        </p:txBody>
      </p:sp>
      <p:sp>
        <p:nvSpPr>
          <p:cNvPr id="4" name="Slide Number Placeholder 3"/>
          <p:cNvSpPr>
            <a:spLocks noGrp="1"/>
          </p:cNvSpPr>
          <p:nvPr>
            <p:ph type="sldNum" sz="quarter" idx="5"/>
          </p:nvPr>
        </p:nvSpPr>
        <p:spPr/>
        <p:txBody>
          <a:bodyPr/>
          <a:lstStyle/>
          <a:p>
            <a:fld id="{39029C45-F5C7-4B4D-88B7-488E3B35683E}" type="slidenum">
              <a:rPr lang="en-US" smtClean="0"/>
              <a:t>3</a:t>
            </a:fld>
            <a:endParaRPr lang="en-US"/>
          </a:p>
        </p:txBody>
      </p:sp>
    </p:spTree>
    <p:extLst>
      <p:ext uri="{BB962C8B-B14F-4D97-AF65-F5344CB8AC3E}">
        <p14:creationId xmlns:p14="http://schemas.microsoft.com/office/powerpoint/2010/main" val="4171765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Should </a:t>
            </a:r>
            <a:r>
              <a:rPr lang="en-US" dirty="0" err="1"/>
              <a:t>Poppie’s</a:t>
            </a:r>
            <a:r>
              <a:rPr lang="en-US" dirty="0"/>
              <a:t> Copies be collecting sales tax?</a:t>
            </a:r>
          </a:p>
          <a:p>
            <a:r>
              <a:rPr lang="en-US" dirty="0"/>
              <a:t>What is sales tax? It is extra that the customers pay to the business, but the business sends it straight to the State Government.</a:t>
            </a:r>
          </a:p>
          <a:p>
            <a:endParaRPr lang="en-US" dirty="0"/>
          </a:p>
          <a:p>
            <a:r>
              <a:rPr lang="en-US" dirty="0"/>
              <a:t>Should </a:t>
            </a:r>
            <a:r>
              <a:rPr lang="en-US" dirty="0" err="1"/>
              <a:t>Poppie’s</a:t>
            </a:r>
            <a:r>
              <a:rPr lang="en-US" dirty="0"/>
              <a:t> Copies be withholding payroll taxes?</a:t>
            </a:r>
          </a:p>
          <a:p>
            <a:r>
              <a:rPr lang="en-US" dirty="0"/>
              <a:t>What is payroll taxes? It is income tax on the individual worker.</a:t>
            </a:r>
          </a:p>
          <a:p>
            <a:r>
              <a:rPr lang="en-US" dirty="0"/>
              <a:t>Remember when </a:t>
            </a:r>
            <a:r>
              <a:rPr lang="en-US" dirty="0" err="1"/>
              <a:t>Poppie</a:t>
            </a:r>
            <a:r>
              <a:rPr lang="en-US" dirty="0"/>
              <a:t> got paid? Her salary probably should have had personal income taxes taken out. That money is send to the government.</a:t>
            </a:r>
          </a:p>
          <a:p>
            <a:endParaRPr lang="en-US" dirty="0"/>
          </a:p>
          <a:p>
            <a:r>
              <a:rPr lang="en-US" dirty="0"/>
              <a:t>Does </a:t>
            </a:r>
            <a:r>
              <a:rPr lang="en-US" dirty="0" err="1"/>
              <a:t>Poppie’s</a:t>
            </a:r>
            <a:r>
              <a:rPr lang="en-US" dirty="0"/>
              <a:t> Copies owe income tax on their profits?</a:t>
            </a:r>
          </a:p>
          <a:p>
            <a:r>
              <a:rPr lang="en-US" dirty="0"/>
              <a:t>This is income tax on the business itself.</a:t>
            </a:r>
          </a:p>
          <a:p>
            <a:endParaRPr lang="en-US" dirty="0"/>
          </a:p>
          <a:p>
            <a:r>
              <a:rPr lang="en-US" dirty="0"/>
              <a:t>The answer to all of these questions is YES! </a:t>
            </a:r>
            <a:r>
              <a:rPr lang="en-US" dirty="0" err="1"/>
              <a:t>Poppie’s</a:t>
            </a:r>
            <a:r>
              <a:rPr lang="en-US" dirty="0"/>
              <a:t> Copies could use someone who understands taxes, which is a Tax Accountant.</a:t>
            </a:r>
          </a:p>
        </p:txBody>
      </p:sp>
      <p:sp>
        <p:nvSpPr>
          <p:cNvPr id="4" name="Slide Number Placeholder 3"/>
          <p:cNvSpPr>
            <a:spLocks noGrp="1"/>
          </p:cNvSpPr>
          <p:nvPr>
            <p:ph type="sldNum" sz="quarter" idx="5"/>
          </p:nvPr>
        </p:nvSpPr>
        <p:spPr/>
        <p:txBody>
          <a:bodyPr/>
          <a:lstStyle/>
          <a:p>
            <a:fld id="{39029C45-F5C7-4B4D-88B7-488E3B35683E}" type="slidenum">
              <a:rPr lang="en-US" smtClean="0"/>
              <a:t>4</a:t>
            </a:fld>
            <a:endParaRPr lang="en-US"/>
          </a:p>
        </p:txBody>
      </p:sp>
    </p:spTree>
    <p:extLst>
      <p:ext uri="{BB962C8B-B14F-4D97-AF65-F5344CB8AC3E}">
        <p14:creationId xmlns:p14="http://schemas.microsoft.com/office/powerpoint/2010/main" val="1276716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Auditors are independent and tell you if everything was done correctly.</a:t>
            </a:r>
          </a:p>
          <a:p>
            <a:endParaRPr lang="en-US" dirty="0"/>
          </a:p>
          <a:p>
            <a:r>
              <a:rPr lang="en-US" dirty="0"/>
              <a:t>Not every company needs an audit, but sometimes lenders or investors demand an audit.</a:t>
            </a:r>
          </a:p>
          <a:p>
            <a:endParaRPr lang="en-US" dirty="0"/>
          </a:p>
          <a:p>
            <a:r>
              <a:rPr lang="en-US" dirty="0"/>
              <a:t>What is </a:t>
            </a:r>
            <a:r>
              <a:rPr lang="en-US" dirty="0" err="1"/>
              <a:t>Poppie’s</a:t>
            </a:r>
            <a:r>
              <a:rPr lang="en-US" dirty="0"/>
              <a:t> Uncle thinks </a:t>
            </a:r>
            <a:r>
              <a:rPr lang="en-US" dirty="0" err="1"/>
              <a:t>Poppie</a:t>
            </a:r>
            <a:r>
              <a:rPr lang="en-US" dirty="0"/>
              <a:t> is misusing his money. He could ask for an audit to see if her financial statements are accurate.</a:t>
            </a:r>
          </a:p>
        </p:txBody>
      </p:sp>
      <p:sp>
        <p:nvSpPr>
          <p:cNvPr id="4" name="Slide Number Placeholder 3"/>
          <p:cNvSpPr>
            <a:spLocks noGrp="1"/>
          </p:cNvSpPr>
          <p:nvPr>
            <p:ph type="sldNum" sz="quarter" idx="5"/>
          </p:nvPr>
        </p:nvSpPr>
        <p:spPr/>
        <p:txBody>
          <a:bodyPr/>
          <a:lstStyle/>
          <a:p>
            <a:fld id="{39029C45-F5C7-4B4D-88B7-488E3B35683E}" type="slidenum">
              <a:rPr lang="en-US" smtClean="0"/>
              <a:t>5</a:t>
            </a:fld>
            <a:endParaRPr lang="en-US"/>
          </a:p>
        </p:txBody>
      </p:sp>
    </p:spTree>
    <p:extLst>
      <p:ext uri="{BB962C8B-B14F-4D97-AF65-F5344CB8AC3E}">
        <p14:creationId xmlns:p14="http://schemas.microsoft.com/office/powerpoint/2010/main" val="443597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Forensic accountants come around when someone thinks that there are lies being told using accounting. It happens too often, but usually in larger business with multiple owners and employees. One person will think another is stealing or lying.</a:t>
            </a:r>
          </a:p>
          <a:p>
            <a:endParaRPr lang="en-US" dirty="0"/>
          </a:p>
          <a:p>
            <a:r>
              <a:rPr lang="en-US" dirty="0"/>
              <a:t>How could </a:t>
            </a:r>
            <a:r>
              <a:rPr lang="en-US" dirty="0" err="1"/>
              <a:t>Poppie</a:t>
            </a:r>
            <a:r>
              <a:rPr lang="en-US" dirty="0"/>
              <a:t> lie using accounting. </a:t>
            </a:r>
          </a:p>
          <a:p>
            <a:r>
              <a:rPr lang="en-US" dirty="0"/>
              <a:t>She could take $100 and say it was spent on supplies or a phone bill.</a:t>
            </a:r>
          </a:p>
          <a:p>
            <a:r>
              <a:rPr lang="en-US" dirty="0"/>
              <a:t>A forensic accountant is an expert at uncovering the truth about sources and uses of money.</a:t>
            </a:r>
          </a:p>
          <a:p>
            <a:endParaRPr lang="en-US" dirty="0"/>
          </a:p>
          <a:p>
            <a:r>
              <a:rPr lang="en-US" dirty="0"/>
              <a:t>Money laundering is a term refers to hiding the true source or use of money. The term began because people who run laundromats, a cash business, used to pretend money from illegal </a:t>
            </a:r>
            <a:r>
              <a:rPr lang="en-US" dirty="0" err="1"/>
              <a:t>activites</a:t>
            </a:r>
            <a:r>
              <a:rPr lang="en-US" dirty="0"/>
              <a:t> were earnings of the laundromat.</a:t>
            </a:r>
          </a:p>
        </p:txBody>
      </p:sp>
      <p:sp>
        <p:nvSpPr>
          <p:cNvPr id="4" name="Slide Number Placeholder 3"/>
          <p:cNvSpPr>
            <a:spLocks noGrp="1"/>
          </p:cNvSpPr>
          <p:nvPr>
            <p:ph type="sldNum" sz="quarter" idx="5"/>
          </p:nvPr>
        </p:nvSpPr>
        <p:spPr/>
        <p:txBody>
          <a:bodyPr/>
          <a:lstStyle/>
          <a:p>
            <a:fld id="{39029C45-F5C7-4B4D-88B7-488E3B35683E}" type="slidenum">
              <a:rPr lang="en-US" smtClean="0"/>
              <a:t>6</a:t>
            </a:fld>
            <a:endParaRPr lang="en-US"/>
          </a:p>
        </p:txBody>
      </p:sp>
    </p:spTree>
    <p:extLst>
      <p:ext uri="{BB962C8B-B14F-4D97-AF65-F5344CB8AC3E}">
        <p14:creationId xmlns:p14="http://schemas.microsoft.com/office/powerpoint/2010/main" val="2682803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Accounting Information Systems is where accounting and computers meet.</a:t>
            </a:r>
          </a:p>
          <a:p>
            <a:endParaRPr lang="en-US" dirty="0"/>
          </a:p>
          <a:p>
            <a:r>
              <a:rPr lang="en-US" dirty="0"/>
              <a:t>Experts in this area program and run computer systems that help do accounting work.</a:t>
            </a:r>
          </a:p>
          <a:p>
            <a:endParaRPr lang="en-US" dirty="0"/>
          </a:p>
          <a:p>
            <a:r>
              <a:rPr lang="en-US" dirty="0"/>
              <a:t>Because of these accountants, we don’t actually tear paper in to pieces and put them into envelopes!</a:t>
            </a:r>
          </a:p>
        </p:txBody>
      </p:sp>
      <p:sp>
        <p:nvSpPr>
          <p:cNvPr id="4" name="Slide Number Placeholder 3"/>
          <p:cNvSpPr>
            <a:spLocks noGrp="1"/>
          </p:cNvSpPr>
          <p:nvPr>
            <p:ph type="sldNum" sz="quarter" idx="5"/>
          </p:nvPr>
        </p:nvSpPr>
        <p:spPr/>
        <p:txBody>
          <a:bodyPr/>
          <a:lstStyle/>
          <a:p>
            <a:fld id="{39029C45-F5C7-4B4D-88B7-488E3B35683E}" type="slidenum">
              <a:rPr lang="en-US" smtClean="0"/>
              <a:t>7</a:t>
            </a:fld>
            <a:endParaRPr lang="en-US"/>
          </a:p>
        </p:txBody>
      </p:sp>
    </p:spTree>
    <p:extLst>
      <p:ext uri="{BB962C8B-B14F-4D97-AF65-F5344CB8AC3E}">
        <p14:creationId xmlns:p14="http://schemas.microsoft.com/office/powerpoint/2010/main" val="4053355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078450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rot="5400000">
            <a:off x="7494989" y="1828771"/>
            <a:ext cx="990599" cy="228659"/>
          </a:xfrm>
          <a:prstGeom prst="rect">
            <a:avLst/>
          </a:prstGeom>
        </p:spPr>
        <p:txBody>
          <a:bodyPr/>
          <a:lstStyle/>
          <a:p>
            <a:fld id="{7741A1AD-AB08-47FC-9B5F-B6E278BE7CEE}" type="datetimeFigureOut">
              <a:rPr lang="en-US" smtClean="0"/>
              <a:t>9/14/2023</a:t>
            </a:fld>
            <a:endParaRPr lang="en-US"/>
          </a:p>
        </p:txBody>
      </p:sp>
      <p:sp>
        <p:nvSpPr>
          <p:cNvPr id="6" name="Footer Placeholder 5"/>
          <p:cNvSpPr>
            <a:spLocks noGrp="1"/>
          </p:cNvSpPr>
          <p:nvPr>
            <p:ph type="ftr" sz="quarter" idx="11"/>
          </p:nvPr>
        </p:nvSpPr>
        <p:spPr>
          <a:xfrm rot="5400000">
            <a:off x="6233335" y="3263371"/>
            <a:ext cx="3859795" cy="228660"/>
          </a:xfrm>
          <a:prstGeom prst="rect">
            <a:avLst/>
          </a:prstGeom>
        </p:spPr>
        <p:txBody>
          <a:bodyPr/>
          <a:lstStyle/>
          <a:p>
            <a:endParaRPr lang="en-US"/>
          </a:p>
        </p:txBody>
      </p:sp>
      <p:sp>
        <p:nvSpPr>
          <p:cNvPr id="7" name="Slide Number Placeholder 6"/>
          <p:cNvSpPr>
            <a:spLocks noGrp="1"/>
          </p:cNvSpPr>
          <p:nvPr>
            <p:ph type="sldNum" sz="quarter" idx="12"/>
          </p:nvPr>
        </p:nvSpPr>
        <p:spPr>
          <a:xfrm>
            <a:off x="7766431" y="295736"/>
            <a:ext cx="628813" cy="767687"/>
          </a:xfrm>
          <a:prstGeom prst="rect">
            <a:avLst/>
          </a:prstGeom>
        </p:spPr>
        <p:txBody>
          <a:bodyPr/>
          <a:lstStyle/>
          <a:p>
            <a:fld id="{365CC560-CC78-445C-9245-542D577484D5}" type="slidenum">
              <a:rPr lang="en-US" smtClean="0"/>
              <a:t>‹#›</a:t>
            </a:fld>
            <a:endParaRPr lang="en-US"/>
          </a:p>
        </p:txBody>
      </p:sp>
    </p:spTree>
    <p:extLst>
      <p:ext uri="{BB962C8B-B14F-4D97-AF65-F5344CB8AC3E}">
        <p14:creationId xmlns:p14="http://schemas.microsoft.com/office/powerpoint/2010/main" val="2173676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a:xfrm rot="5400000">
            <a:off x="7494989" y="1828771"/>
            <a:ext cx="990599" cy="228659"/>
          </a:xfrm>
          <a:prstGeom prst="rect">
            <a:avLst/>
          </a:prstGeom>
        </p:spPr>
        <p:txBody>
          <a:bodyPr/>
          <a:lstStyle/>
          <a:p>
            <a:fld id="{7741A1AD-AB08-47FC-9B5F-B6E278BE7CEE}" type="datetimeFigureOut">
              <a:rPr lang="en-US" smtClean="0"/>
              <a:t>9/14/2023</a:t>
            </a:fld>
            <a:endParaRPr lang="en-US"/>
          </a:p>
        </p:txBody>
      </p:sp>
      <p:sp>
        <p:nvSpPr>
          <p:cNvPr id="5" name="Footer Placeholder 4"/>
          <p:cNvSpPr>
            <a:spLocks noGrp="1"/>
          </p:cNvSpPr>
          <p:nvPr>
            <p:ph type="ftr" sz="quarter" idx="11"/>
          </p:nvPr>
        </p:nvSpPr>
        <p:spPr>
          <a:xfrm rot="5400000">
            <a:off x="6233335" y="3263371"/>
            <a:ext cx="3859795" cy="228660"/>
          </a:xfrm>
          <a:prstGeom prst="rect">
            <a:avLst/>
          </a:prstGeom>
        </p:spPr>
        <p:txBody>
          <a:bodyPr/>
          <a:lstStyle/>
          <a:p>
            <a:endParaRPr lang="en-US"/>
          </a:p>
        </p:txBody>
      </p:sp>
      <p:sp>
        <p:nvSpPr>
          <p:cNvPr id="6" name="Slide Number Placeholder 5"/>
          <p:cNvSpPr>
            <a:spLocks noGrp="1"/>
          </p:cNvSpPr>
          <p:nvPr>
            <p:ph type="sldNum" sz="quarter" idx="12"/>
          </p:nvPr>
        </p:nvSpPr>
        <p:spPr>
          <a:xfrm>
            <a:off x="7766431" y="295736"/>
            <a:ext cx="628813" cy="767687"/>
          </a:xfrm>
          <a:prstGeom prst="rect">
            <a:avLst/>
          </a:prstGeom>
        </p:spPr>
        <p:txBody>
          <a:bodyPr/>
          <a:lstStyle/>
          <a:p>
            <a:fld id="{365CC560-CC78-445C-9245-542D577484D5}" type="slidenum">
              <a:rPr lang="en-US" smtClean="0"/>
              <a:t>‹#›</a:t>
            </a:fld>
            <a:endParaRPr lang="en-US"/>
          </a:p>
        </p:txBody>
      </p:sp>
    </p:spTree>
    <p:extLst>
      <p:ext uri="{BB962C8B-B14F-4D97-AF65-F5344CB8AC3E}">
        <p14:creationId xmlns:p14="http://schemas.microsoft.com/office/powerpoint/2010/main" val="1529065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8" y="1447800"/>
            <a:ext cx="6001049"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448177" y="3771174"/>
            <a:ext cx="546115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a:xfrm rot="5400000">
            <a:off x="7494989" y="1828771"/>
            <a:ext cx="990599" cy="228659"/>
          </a:xfrm>
          <a:prstGeom prst="rect">
            <a:avLst/>
          </a:prstGeom>
        </p:spPr>
        <p:txBody>
          <a:bodyPr/>
          <a:lstStyle/>
          <a:p>
            <a:fld id="{4AAD347D-5ACD-4C99-B74B-A9C85AD731AF}" type="datetimeFigureOut">
              <a:rPr lang="en-US" smtClean="0"/>
              <a:t>9/14/2023</a:t>
            </a:fld>
            <a:endParaRPr lang="en-US" dirty="0"/>
          </a:p>
        </p:txBody>
      </p:sp>
      <p:sp>
        <p:nvSpPr>
          <p:cNvPr id="5" name="Footer Placeholder 4"/>
          <p:cNvSpPr>
            <a:spLocks noGrp="1"/>
          </p:cNvSpPr>
          <p:nvPr>
            <p:ph type="ftr" sz="quarter" idx="11"/>
          </p:nvPr>
        </p:nvSpPr>
        <p:spPr>
          <a:xfrm rot="5400000">
            <a:off x="6233335" y="3263371"/>
            <a:ext cx="3859795" cy="228660"/>
          </a:xfrm>
          <a:prstGeom prst="rect">
            <a:avLst/>
          </a:prstGeom>
        </p:spPr>
        <p:txBody>
          <a:bodyPr/>
          <a:lstStyle/>
          <a:p>
            <a:endParaRPr lang="en-US" dirty="0"/>
          </a:p>
        </p:txBody>
      </p:sp>
      <p:sp>
        <p:nvSpPr>
          <p:cNvPr id="6" name="Slide Number Placeholder 5"/>
          <p:cNvSpPr>
            <a:spLocks noGrp="1"/>
          </p:cNvSpPr>
          <p:nvPr>
            <p:ph type="sldNum" sz="quarter" idx="12"/>
          </p:nvPr>
        </p:nvSpPr>
        <p:spPr>
          <a:xfrm>
            <a:off x="7766431" y="295736"/>
            <a:ext cx="628813" cy="767687"/>
          </a:xfrm>
          <a:prstGeom prst="rect">
            <a:avLst/>
          </a:prstGeom>
        </p:spPr>
        <p:txBody>
          <a:bodyPr/>
          <a:lstStyle/>
          <a:p>
            <a:fld id="{D57F1E4F-1CFF-5643-939E-02111984F565}" type="slidenum">
              <a:rPr lang="en-US" smtClean="0"/>
              <a:t>‹#›</a:t>
            </a:fld>
            <a:endParaRPr lang="en-US" dirty="0"/>
          </a:p>
        </p:txBody>
      </p:sp>
      <p:sp>
        <p:nvSpPr>
          <p:cNvPr id="12" name="TextBox 11"/>
          <p:cNvSpPr txBox="1"/>
          <p:nvPr/>
        </p:nvSpPr>
        <p:spPr>
          <a:xfrm>
            <a:off x="673897" y="971253"/>
            <a:ext cx="601591"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6999690" y="2613787"/>
            <a:ext cx="601591"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37526145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2" y="3124201"/>
            <a:ext cx="6620968"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rot="5400000">
            <a:off x="7494989" y="1828771"/>
            <a:ext cx="990599" cy="228659"/>
          </a:xfrm>
          <a:prstGeom prst="rect">
            <a:avLst/>
          </a:prstGeom>
        </p:spPr>
        <p:txBody>
          <a:bodyPr/>
          <a:lstStyle/>
          <a:p>
            <a:fld id="{7741A1AD-AB08-47FC-9B5F-B6E278BE7CEE}" type="datetimeFigureOut">
              <a:rPr lang="en-US" smtClean="0"/>
              <a:t>9/14/2023</a:t>
            </a:fld>
            <a:endParaRPr lang="en-US"/>
          </a:p>
        </p:txBody>
      </p:sp>
      <p:sp>
        <p:nvSpPr>
          <p:cNvPr id="5" name="Footer Placeholder 4"/>
          <p:cNvSpPr>
            <a:spLocks noGrp="1"/>
          </p:cNvSpPr>
          <p:nvPr>
            <p:ph type="ftr" sz="quarter" idx="11"/>
          </p:nvPr>
        </p:nvSpPr>
        <p:spPr>
          <a:xfrm rot="5400000">
            <a:off x="6233335" y="3263371"/>
            <a:ext cx="3859795" cy="228660"/>
          </a:xfrm>
          <a:prstGeom prst="rect">
            <a:avLst/>
          </a:prstGeom>
        </p:spPr>
        <p:txBody>
          <a:bodyPr/>
          <a:lstStyle/>
          <a:p>
            <a:endParaRPr lang="en-US"/>
          </a:p>
        </p:txBody>
      </p:sp>
      <p:sp>
        <p:nvSpPr>
          <p:cNvPr id="6" name="Slide Number Placeholder 5"/>
          <p:cNvSpPr>
            <a:spLocks noGrp="1"/>
          </p:cNvSpPr>
          <p:nvPr>
            <p:ph type="sldNum" sz="quarter" idx="12"/>
          </p:nvPr>
        </p:nvSpPr>
        <p:spPr>
          <a:xfrm>
            <a:off x="7766431" y="295736"/>
            <a:ext cx="628813" cy="767687"/>
          </a:xfrm>
          <a:prstGeom prst="rect">
            <a:avLst/>
          </a:prstGeom>
        </p:spPr>
        <p:txBody>
          <a:bodyPr/>
          <a:lstStyle/>
          <a:p>
            <a:fld id="{365CC560-CC78-445C-9245-542D577484D5}" type="slidenum">
              <a:rPr lang="en-US" smtClean="0"/>
              <a:t>‹#›</a:t>
            </a:fld>
            <a:endParaRPr lang="en-US"/>
          </a:p>
        </p:txBody>
      </p:sp>
    </p:spTree>
    <p:extLst>
      <p:ext uri="{BB962C8B-B14F-4D97-AF65-F5344CB8AC3E}">
        <p14:creationId xmlns:p14="http://schemas.microsoft.com/office/powerpoint/2010/main" val="6055233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a:xfrm rot="5400000">
            <a:off x="7494989" y="1828771"/>
            <a:ext cx="990599" cy="228659"/>
          </a:xfrm>
          <a:prstGeom prst="rect">
            <a:avLst/>
          </a:prstGeom>
        </p:spPr>
        <p:txBody>
          <a:bodyPr/>
          <a:lstStyle/>
          <a:p>
            <a:fld id="{7741A1AD-AB08-47FC-9B5F-B6E278BE7CEE}" type="datetimeFigureOut">
              <a:rPr lang="en-US" smtClean="0"/>
              <a:t>9/14/2023</a:t>
            </a:fld>
            <a:endParaRPr lang="en-US"/>
          </a:p>
        </p:txBody>
      </p:sp>
      <p:sp>
        <p:nvSpPr>
          <p:cNvPr id="4" name="Footer Placeholder 4"/>
          <p:cNvSpPr>
            <a:spLocks noGrp="1"/>
          </p:cNvSpPr>
          <p:nvPr>
            <p:ph type="ftr" sz="quarter" idx="11"/>
          </p:nvPr>
        </p:nvSpPr>
        <p:spPr>
          <a:xfrm rot="5400000">
            <a:off x="6233335" y="3263371"/>
            <a:ext cx="3859795" cy="228660"/>
          </a:xfrm>
          <a:prstGeom prst="rect">
            <a:avLst/>
          </a:prstGeom>
        </p:spPr>
        <p:txBody>
          <a:bodyPr/>
          <a:lstStyle/>
          <a:p>
            <a:endParaRPr lang="en-US"/>
          </a:p>
        </p:txBody>
      </p:sp>
      <p:sp>
        <p:nvSpPr>
          <p:cNvPr id="6" name="Slide Number Placeholder 5"/>
          <p:cNvSpPr>
            <a:spLocks noGrp="1"/>
          </p:cNvSpPr>
          <p:nvPr>
            <p:ph type="sldNum" sz="quarter" idx="12"/>
          </p:nvPr>
        </p:nvSpPr>
        <p:spPr>
          <a:xfrm>
            <a:off x="7766431" y="295736"/>
            <a:ext cx="628813" cy="767687"/>
          </a:xfrm>
          <a:prstGeom prst="rect">
            <a:avLst/>
          </a:prstGeom>
        </p:spPr>
        <p:txBody>
          <a:bodyPr/>
          <a:lstStyle/>
          <a:p>
            <a:fld id="{365CC560-CC78-445C-9245-542D577484D5}" type="slidenum">
              <a:rPr lang="en-US" smtClean="0"/>
              <a:t>‹#›</a:t>
            </a:fld>
            <a:endParaRPr lang="en-US"/>
          </a:p>
        </p:txBody>
      </p:sp>
    </p:spTree>
    <p:extLst>
      <p:ext uri="{BB962C8B-B14F-4D97-AF65-F5344CB8AC3E}">
        <p14:creationId xmlns:p14="http://schemas.microsoft.com/office/powerpoint/2010/main" val="21301692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21"/>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2"/>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a:xfrm rot="5400000">
            <a:off x="7494989" y="1828771"/>
            <a:ext cx="990599" cy="228659"/>
          </a:xfrm>
          <a:prstGeom prst="rect">
            <a:avLst/>
          </a:prstGeom>
        </p:spPr>
        <p:txBody>
          <a:bodyPr/>
          <a:lstStyle/>
          <a:p>
            <a:fld id="{4AAD347D-5ACD-4C99-B74B-A9C85AD731AF}" type="datetimeFigureOut">
              <a:rPr lang="en-US" smtClean="0"/>
              <a:t>9/14/2023</a:t>
            </a:fld>
            <a:endParaRPr lang="en-US" dirty="0"/>
          </a:p>
        </p:txBody>
      </p:sp>
      <p:sp>
        <p:nvSpPr>
          <p:cNvPr id="4" name="Footer Placeholder 4"/>
          <p:cNvSpPr>
            <a:spLocks noGrp="1"/>
          </p:cNvSpPr>
          <p:nvPr>
            <p:ph type="ftr" sz="quarter" idx="11"/>
          </p:nvPr>
        </p:nvSpPr>
        <p:spPr>
          <a:xfrm rot="5400000">
            <a:off x="6233335" y="3263371"/>
            <a:ext cx="3859795" cy="228660"/>
          </a:xfrm>
          <a:prstGeom prst="rect">
            <a:avLst/>
          </a:prstGeom>
        </p:spPr>
        <p:txBody>
          <a:bodyPr/>
          <a:lstStyle/>
          <a:p>
            <a:endParaRPr lang="en-US" dirty="0"/>
          </a:p>
        </p:txBody>
      </p:sp>
      <p:sp>
        <p:nvSpPr>
          <p:cNvPr id="6" name="Slide Number Placeholder 5"/>
          <p:cNvSpPr>
            <a:spLocks noGrp="1"/>
          </p:cNvSpPr>
          <p:nvPr>
            <p:ph type="sldNum" sz="quarter" idx="12"/>
          </p:nvPr>
        </p:nvSpPr>
        <p:spPr>
          <a:xfrm>
            <a:off x="7766431" y="295736"/>
            <a:ext cx="628813" cy="767687"/>
          </a:xfrm>
          <a:prstGeom prst="rect">
            <a:avLst/>
          </a:prstGeo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7204866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rot="5400000">
            <a:off x="7494989" y="1828771"/>
            <a:ext cx="990599" cy="228659"/>
          </a:xfrm>
          <a:prstGeom prst="rect">
            <a:avLst/>
          </a:prstGeom>
        </p:spPr>
        <p:txBody>
          <a:bodyPr/>
          <a:lstStyle/>
          <a:p>
            <a:fld id="{7741A1AD-AB08-47FC-9B5F-B6E278BE7CEE}" type="datetimeFigureOut">
              <a:rPr lang="en-US" smtClean="0"/>
              <a:t>9/14/2023</a:t>
            </a:fld>
            <a:endParaRPr lang="en-US"/>
          </a:p>
        </p:txBody>
      </p:sp>
      <p:sp>
        <p:nvSpPr>
          <p:cNvPr id="5" name="Footer Placeholder 4"/>
          <p:cNvSpPr>
            <a:spLocks noGrp="1"/>
          </p:cNvSpPr>
          <p:nvPr>
            <p:ph type="ftr" sz="quarter" idx="11"/>
          </p:nvPr>
        </p:nvSpPr>
        <p:spPr>
          <a:xfrm rot="5400000">
            <a:off x="6233335" y="3263371"/>
            <a:ext cx="3859795" cy="228660"/>
          </a:xfrm>
          <a:prstGeom prst="rect">
            <a:avLst/>
          </a:prstGeom>
        </p:spPr>
        <p:txBody>
          <a:bodyPr/>
          <a:lstStyle/>
          <a:p>
            <a:endParaRPr lang="en-US"/>
          </a:p>
        </p:txBody>
      </p:sp>
      <p:sp>
        <p:nvSpPr>
          <p:cNvPr id="6" name="Slide Number Placeholder 5"/>
          <p:cNvSpPr>
            <a:spLocks noGrp="1"/>
          </p:cNvSpPr>
          <p:nvPr>
            <p:ph type="sldNum" sz="quarter" idx="12"/>
          </p:nvPr>
        </p:nvSpPr>
        <p:spPr>
          <a:xfrm>
            <a:off x="7766431" y="295736"/>
            <a:ext cx="628813" cy="767687"/>
          </a:xfrm>
          <a:prstGeom prst="rect">
            <a:avLst/>
          </a:prstGeom>
        </p:spPr>
        <p:txBody>
          <a:bodyPr/>
          <a:lstStyle/>
          <a:p>
            <a:fld id="{365CC560-CC78-445C-9245-542D577484D5}" type="slidenum">
              <a:rPr lang="en-US" smtClean="0"/>
              <a:t>‹#›</a:t>
            </a:fld>
            <a:endParaRPr lang="en-US"/>
          </a:p>
        </p:txBody>
      </p:sp>
    </p:spTree>
    <p:extLst>
      <p:ext uri="{BB962C8B-B14F-4D97-AF65-F5344CB8AC3E}">
        <p14:creationId xmlns:p14="http://schemas.microsoft.com/office/powerpoint/2010/main" val="35915324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rot="5400000">
            <a:off x="7494989" y="1828771"/>
            <a:ext cx="990599" cy="228659"/>
          </a:xfrm>
          <a:prstGeom prst="rect">
            <a:avLst/>
          </a:prstGeom>
        </p:spPr>
        <p:txBody>
          <a:bodyPr/>
          <a:lstStyle/>
          <a:p>
            <a:fld id="{7741A1AD-AB08-47FC-9B5F-B6E278BE7CEE}" type="datetimeFigureOut">
              <a:rPr lang="en-US" smtClean="0"/>
              <a:t>9/14/2023</a:t>
            </a:fld>
            <a:endParaRPr lang="en-US"/>
          </a:p>
        </p:txBody>
      </p:sp>
      <p:sp>
        <p:nvSpPr>
          <p:cNvPr id="5" name="Footer Placeholder 4"/>
          <p:cNvSpPr>
            <a:spLocks noGrp="1"/>
          </p:cNvSpPr>
          <p:nvPr>
            <p:ph type="ftr" sz="quarter" idx="11"/>
          </p:nvPr>
        </p:nvSpPr>
        <p:spPr>
          <a:xfrm rot="5400000">
            <a:off x="6233335" y="3263371"/>
            <a:ext cx="3859795" cy="228660"/>
          </a:xfrm>
          <a:prstGeom prst="rect">
            <a:avLst/>
          </a:prstGeom>
        </p:spPr>
        <p:txBody>
          <a:bodyPr/>
          <a:lstStyle/>
          <a:p>
            <a:endParaRPr lang="en-US"/>
          </a:p>
        </p:txBody>
      </p:sp>
      <p:sp>
        <p:nvSpPr>
          <p:cNvPr id="6" name="Slide Number Placeholder 5"/>
          <p:cNvSpPr>
            <a:spLocks noGrp="1"/>
          </p:cNvSpPr>
          <p:nvPr>
            <p:ph type="sldNum" sz="quarter" idx="12"/>
          </p:nvPr>
        </p:nvSpPr>
        <p:spPr>
          <a:xfrm>
            <a:off x="7766431" y="295736"/>
            <a:ext cx="628813" cy="767687"/>
          </a:xfrm>
          <a:prstGeom prst="rect">
            <a:avLst/>
          </a:prstGeom>
        </p:spPr>
        <p:txBody>
          <a:bodyPr/>
          <a:lstStyle/>
          <a:p>
            <a:fld id="{365CC560-CC78-445C-9245-542D577484D5}" type="slidenum">
              <a:rPr lang="en-US" smtClean="0"/>
              <a:t>‹#›</a:t>
            </a:fld>
            <a:endParaRPr lang="en-US"/>
          </a:p>
        </p:txBody>
      </p:sp>
    </p:spTree>
    <p:extLst>
      <p:ext uri="{BB962C8B-B14F-4D97-AF65-F5344CB8AC3E}">
        <p14:creationId xmlns:p14="http://schemas.microsoft.com/office/powerpoint/2010/main" val="2888984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53" y="108250"/>
            <a:ext cx="7055380" cy="768050"/>
          </a:xfrm>
        </p:spPr>
        <p:txBody>
          <a:bodyPr/>
          <a:lstStyle/>
          <a:p>
            <a:r>
              <a:rPr lang="en-US"/>
              <a:t>Click to edit Master title style</a:t>
            </a:r>
            <a:endParaRPr lang="en-US" dirty="0"/>
          </a:p>
        </p:txBody>
      </p:sp>
      <p:sp>
        <p:nvSpPr>
          <p:cNvPr id="3" name="Content Placeholder 2"/>
          <p:cNvSpPr>
            <a:spLocks noGrp="1"/>
          </p:cNvSpPr>
          <p:nvPr>
            <p:ph idx="1"/>
          </p:nvPr>
        </p:nvSpPr>
        <p:spPr>
          <a:xfrm>
            <a:off x="495978" y="1202871"/>
            <a:ext cx="8485183" cy="554687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83482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873016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51039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rot="5400000">
            <a:off x="7494989" y="1828771"/>
            <a:ext cx="990599" cy="228659"/>
          </a:xfrm>
          <a:prstGeom prst="rect">
            <a:avLst/>
          </a:prstGeom>
        </p:spPr>
        <p:txBody>
          <a:bodyPr/>
          <a:lstStyle/>
          <a:p>
            <a:fld id="{7741A1AD-AB08-47FC-9B5F-B6E278BE7CEE}" type="datetimeFigureOut">
              <a:rPr lang="en-US" smtClean="0"/>
              <a:t>9/14/2023</a:t>
            </a:fld>
            <a:endParaRPr lang="en-US"/>
          </a:p>
        </p:txBody>
      </p:sp>
      <p:sp>
        <p:nvSpPr>
          <p:cNvPr id="8" name="Footer Placeholder 7"/>
          <p:cNvSpPr>
            <a:spLocks noGrp="1"/>
          </p:cNvSpPr>
          <p:nvPr>
            <p:ph type="ftr" sz="quarter" idx="11"/>
          </p:nvPr>
        </p:nvSpPr>
        <p:spPr>
          <a:xfrm rot="5400000">
            <a:off x="6233335" y="3263371"/>
            <a:ext cx="3859795" cy="228660"/>
          </a:xfrm>
          <a:prstGeom prst="rect">
            <a:avLst/>
          </a:prstGeom>
        </p:spPr>
        <p:txBody>
          <a:bodyPr/>
          <a:lstStyle/>
          <a:p>
            <a:endParaRPr lang="en-US"/>
          </a:p>
        </p:txBody>
      </p:sp>
      <p:sp>
        <p:nvSpPr>
          <p:cNvPr id="9" name="Slide Number Placeholder 8"/>
          <p:cNvSpPr>
            <a:spLocks noGrp="1"/>
          </p:cNvSpPr>
          <p:nvPr>
            <p:ph type="sldNum" sz="quarter" idx="12"/>
          </p:nvPr>
        </p:nvSpPr>
        <p:spPr>
          <a:xfrm>
            <a:off x="7766431" y="295736"/>
            <a:ext cx="628813" cy="767687"/>
          </a:xfrm>
          <a:prstGeom prst="rect">
            <a:avLst/>
          </a:prstGeom>
        </p:spPr>
        <p:txBody>
          <a:bodyPr/>
          <a:lstStyle/>
          <a:p>
            <a:fld id="{365CC560-CC78-445C-9245-542D577484D5}" type="slidenum">
              <a:rPr lang="en-US" smtClean="0"/>
              <a:t>‹#›</a:t>
            </a:fld>
            <a:endParaRPr lang="en-US"/>
          </a:p>
        </p:txBody>
      </p:sp>
    </p:spTree>
    <p:extLst>
      <p:ext uri="{BB962C8B-B14F-4D97-AF65-F5344CB8AC3E}">
        <p14:creationId xmlns:p14="http://schemas.microsoft.com/office/powerpoint/2010/main" val="496471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a:xfrm rot="5400000">
            <a:off x="7494989" y="1828771"/>
            <a:ext cx="990599" cy="228659"/>
          </a:xfrm>
          <a:prstGeom prst="rect">
            <a:avLst/>
          </a:prstGeom>
        </p:spPr>
        <p:txBody>
          <a:bodyPr/>
          <a:lstStyle/>
          <a:p>
            <a:fld id="{7741A1AD-AB08-47FC-9B5F-B6E278BE7CEE}" type="datetimeFigureOut">
              <a:rPr lang="en-US" smtClean="0"/>
              <a:t>9/14/2023</a:t>
            </a:fld>
            <a:endParaRPr lang="en-US"/>
          </a:p>
        </p:txBody>
      </p:sp>
      <p:sp>
        <p:nvSpPr>
          <p:cNvPr id="5" name="Footer Placeholder 3"/>
          <p:cNvSpPr>
            <a:spLocks noGrp="1"/>
          </p:cNvSpPr>
          <p:nvPr>
            <p:ph type="ftr" sz="quarter" idx="11"/>
          </p:nvPr>
        </p:nvSpPr>
        <p:spPr>
          <a:xfrm rot="5400000">
            <a:off x="6233335" y="3263371"/>
            <a:ext cx="3859795" cy="228660"/>
          </a:xfrm>
          <a:prstGeom prst="rect">
            <a:avLst/>
          </a:prstGeom>
        </p:spPr>
        <p:txBody>
          <a:bodyPr/>
          <a:lstStyle/>
          <a:p>
            <a:endParaRPr lang="en-US"/>
          </a:p>
        </p:txBody>
      </p:sp>
      <p:sp>
        <p:nvSpPr>
          <p:cNvPr id="6" name="Slide Number Placeholder 4"/>
          <p:cNvSpPr>
            <a:spLocks noGrp="1"/>
          </p:cNvSpPr>
          <p:nvPr>
            <p:ph type="sldNum" sz="quarter" idx="12"/>
          </p:nvPr>
        </p:nvSpPr>
        <p:spPr>
          <a:xfrm>
            <a:off x="7766431" y="295736"/>
            <a:ext cx="628813" cy="767687"/>
          </a:xfrm>
          <a:prstGeom prst="rect">
            <a:avLst/>
          </a:prstGeom>
        </p:spPr>
        <p:txBody>
          <a:bodyPr/>
          <a:lstStyle/>
          <a:p>
            <a:fld id="{365CC560-CC78-445C-9245-542D577484D5}" type="slidenum">
              <a:rPr lang="en-US" smtClean="0"/>
              <a:t>‹#›</a:t>
            </a:fld>
            <a:endParaRPr lang="en-US"/>
          </a:p>
        </p:txBody>
      </p:sp>
    </p:spTree>
    <p:extLst>
      <p:ext uri="{BB962C8B-B14F-4D97-AF65-F5344CB8AC3E}">
        <p14:creationId xmlns:p14="http://schemas.microsoft.com/office/powerpoint/2010/main" val="260064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a:xfrm rot="5400000">
            <a:off x="7494989" y="1828771"/>
            <a:ext cx="990599" cy="228659"/>
          </a:xfrm>
          <a:prstGeom prst="rect">
            <a:avLst/>
          </a:prstGeom>
        </p:spPr>
        <p:txBody>
          <a:bodyPr/>
          <a:lstStyle/>
          <a:p>
            <a:fld id="{7741A1AD-AB08-47FC-9B5F-B6E278BE7CEE}" type="datetimeFigureOut">
              <a:rPr lang="en-US" smtClean="0"/>
              <a:t>9/14/2023</a:t>
            </a:fld>
            <a:endParaRPr lang="en-US"/>
          </a:p>
        </p:txBody>
      </p:sp>
      <p:sp>
        <p:nvSpPr>
          <p:cNvPr id="5" name="Footer Placeholder 2"/>
          <p:cNvSpPr>
            <a:spLocks noGrp="1"/>
          </p:cNvSpPr>
          <p:nvPr>
            <p:ph type="ftr" sz="quarter" idx="11"/>
          </p:nvPr>
        </p:nvSpPr>
        <p:spPr>
          <a:xfrm rot="5400000">
            <a:off x="6233335" y="3263371"/>
            <a:ext cx="3859795" cy="228660"/>
          </a:xfrm>
          <a:prstGeom prst="rect">
            <a:avLst/>
          </a:prstGeom>
        </p:spPr>
        <p:txBody>
          <a:bodyPr/>
          <a:lstStyle/>
          <a:p>
            <a:endParaRPr lang="en-US"/>
          </a:p>
        </p:txBody>
      </p:sp>
      <p:sp>
        <p:nvSpPr>
          <p:cNvPr id="6" name="Slide Number Placeholder 3"/>
          <p:cNvSpPr>
            <a:spLocks noGrp="1"/>
          </p:cNvSpPr>
          <p:nvPr>
            <p:ph type="sldNum" sz="quarter" idx="12"/>
          </p:nvPr>
        </p:nvSpPr>
        <p:spPr>
          <a:xfrm>
            <a:off x="7766431" y="295736"/>
            <a:ext cx="628813" cy="767687"/>
          </a:xfrm>
          <a:prstGeom prst="rect">
            <a:avLst/>
          </a:prstGeom>
        </p:spPr>
        <p:txBody>
          <a:bodyPr/>
          <a:lstStyle/>
          <a:p>
            <a:fld id="{365CC560-CC78-445C-9245-542D577484D5}" type="slidenum">
              <a:rPr lang="en-US" smtClean="0"/>
              <a:t>‹#›</a:t>
            </a:fld>
            <a:endParaRPr lang="en-US"/>
          </a:p>
        </p:txBody>
      </p:sp>
    </p:spTree>
    <p:extLst>
      <p:ext uri="{BB962C8B-B14F-4D97-AF65-F5344CB8AC3E}">
        <p14:creationId xmlns:p14="http://schemas.microsoft.com/office/powerpoint/2010/main" val="889267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2" y="3129281"/>
            <a:ext cx="2551461"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a:xfrm rot="5400000">
            <a:off x="7494989" y="1828771"/>
            <a:ext cx="990599" cy="228659"/>
          </a:xfrm>
          <a:prstGeom prst="rect">
            <a:avLst/>
          </a:prstGeom>
        </p:spPr>
        <p:txBody>
          <a:bodyPr/>
          <a:lstStyle/>
          <a:p>
            <a:fld id="{7741A1AD-AB08-47FC-9B5F-B6E278BE7CEE}" type="datetimeFigureOut">
              <a:rPr lang="en-US" smtClean="0"/>
              <a:t>9/14/2023</a:t>
            </a:fld>
            <a:endParaRPr lang="en-US"/>
          </a:p>
        </p:txBody>
      </p:sp>
      <p:sp>
        <p:nvSpPr>
          <p:cNvPr id="5" name="Footer Placeholder 5"/>
          <p:cNvSpPr>
            <a:spLocks noGrp="1"/>
          </p:cNvSpPr>
          <p:nvPr>
            <p:ph type="ftr" sz="quarter" idx="11"/>
          </p:nvPr>
        </p:nvSpPr>
        <p:spPr>
          <a:xfrm rot="5400000">
            <a:off x="6233335" y="3263371"/>
            <a:ext cx="3859795" cy="228660"/>
          </a:xfrm>
          <a:prstGeom prst="rect">
            <a:avLst/>
          </a:prstGeom>
        </p:spPr>
        <p:txBody>
          <a:bodyPr/>
          <a:lstStyle/>
          <a:p>
            <a:endParaRPr lang="en-US"/>
          </a:p>
        </p:txBody>
      </p:sp>
      <p:sp>
        <p:nvSpPr>
          <p:cNvPr id="6" name="Slide Number Placeholder 6"/>
          <p:cNvSpPr>
            <a:spLocks noGrp="1"/>
          </p:cNvSpPr>
          <p:nvPr>
            <p:ph type="sldNum" sz="quarter" idx="12"/>
          </p:nvPr>
        </p:nvSpPr>
        <p:spPr>
          <a:xfrm>
            <a:off x="7766431" y="295736"/>
            <a:ext cx="628813" cy="767687"/>
          </a:xfrm>
          <a:prstGeom prst="rect">
            <a:avLst/>
          </a:prstGeom>
        </p:spPr>
        <p:txBody>
          <a:bodyPr/>
          <a:lstStyle/>
          <a:p>
            <a:fld id="{365CC560-CC78-445C-9245-542D577484D5}" type="slidenum">
              <a:rPr lang="en-US" smtClean="0"/>
              <a:t>‹#›</a:t>
            </a:fld>
            <a:endParaRPr lang="en-US"/>
          </a:p>
        </p:txBody>
      </p:sp>
    </p:spTree>
    <p:extLst>
      <p:ext uri="{BB962C8B-B14F-4D97-AF65-F5344CB8AC3E}">
        <p14:creationId xmlns:p14="http://schemas.microsoft.com/office/powerpoint/2010/main" val="3232647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rot="5400000">
            <a:off x="7494989" y="1828771"/>
            <a:ext cx="990599" cy="228659"/>
          </a:xfrm>
          <a:prstGeom prst="rect">
            <a:avLst/>
          </a:prstGeom>
        </p:spPr>
        <p:txBody>
          <a:bodyPr/>
          <a:lstStyle/>
          <a:p>
            <a:fld id="{7741A1AD-AB08-47FC-9B5F-B6E278BE7CEE}" type="datetimeFigureOut">
              <a:rPr lang="en-US" smtClean="0"/>
              <a:t>9/14/2023</a:t>
            </a:fld>
            <a:endParaRPr lang="en-US"/>
          </a:p>
        </p:txBody>
      </p:sp>
      <p:sp>
        <p:nvSpPr>
          <p:cNvPr id="6" name="Footer Placeholder 5"/>
          <p:cNvSpPr>
            <a:spLocks noGrp="1"/>
          </p:cNvSpPr>
          <p:nvPr>
            <p:ph type="ftr" sz="quarter" idx="11"/>
          </p:nvPr>
        </p:nvSpPr>
        <p:spPr>
          <a:xfrm rot="5400000">
            <a:off x="6233335" y="3263371"/>
            <a:ext cx="3859795" cy="228660"/>
          </a:xfrm>
          <a:prstGeom prst="rect">
            <a:avLst/>
          </a:prstGeom>
        </p:spPr>
        <p:txBody>
          <a:bodyPr/>
          <a:lstStyle/>
          <a:p>
            <a:endParaRPr lang="en-US"/>
          </a:p>
        </p:txBody>
      </p:sp>
      <p:sp>
        <p:nvSpPr>
          <p:cNvPr id="7" name="Slide Number Placeholder 6"/>
          <p:cNvSpPr>
            <a:spLocks noGrp="1"/>
          </p:cNvSpPr>
          <p:nvPr>
            <p:ph type="sldNum" sz="quarter" idx="12"/>
          </p:nvPr>
        </p:nvSpPr>
        <p:spPr>
          <a:xfrm>
            <a:off x="7766431" y="295736"/>
            <a:ext cx="628813" cy="767687"/>
          </a:xfrm>
          <a:prstGeom prst="rect">
            <a:avLst/>
          </a:prstGeom>
        </p:spPr>
        <p:txBody>
          <a:bodyPr/>
          <a:lstStyle/>
          <a:p>
            <a:fld id="{365CC560-CC78-445C-9245-542D577484D5}" type="slidenum">
              <a:rPr lang="en-US" smtClean="0"/>
              <a:t>‹#›</a:t>
            </a:fld>
            <a:endParaRPr lang="en-US"/>
          </a:p>
        </p:txBody>
      </p:sp>
    </p:spTree>
    <p:extLst>
      <p:ext uri="{BB962C8B-B14F-4D97-AF65-F5344CB8AC3E}">
        <p14:creationId xmlns:p14="http://schemas.microsoft.com/office/powerpoint/2010/main" val="2121699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52253" y="108250"/>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495979" y="1600200"/>
            <a:ext cx="6711654" cy="419548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a:extLst>
              <a:ext uri="{FF2B5EF4-FFF2-40B4-BE49-F238E27FC236}">
                <a16:creationId xmlns:a16="http://schemas.microsoft.com/office/drawing/2014/main" id="{B7F2E594-110A-DAF3-5370-E0CB8CDF2598}"/>
              </a:ext>
            </a:extLst>
          </p:cNvPr>
          <p:cNvSpPr/>
          <p:nvPr userDrawn="1"/>
        </p:nvSpPr>
        <p:spPr>
          <a:xfrm>
            <a:off x="6995361" y="6437962"/>
            <a:ext cx="190500" cy="21227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57787385-82F3-430D-7AB6-E25F6E0EF29E}"/>
              </a:ext>
            </a:extLst>
          </p:cNvPr>
          <p:cNvSpPr/>
          <p:nvPr userDrawn="1"/>
        </p:nvSpPr>
        <p:spPr>
          <a:xfrm>
            <a:off x="7350067" y="6437962"/>
            <a:ext cx="190500" cy="21227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97C1713-5485-5F23-99FC-723D6B88924E}"/>
              </a:ext>
            </a:extLst>
          </p:cNvPr>
          <p:cNvSpPr/>
          <p:nvPr userDrawn="1"/>
        </p:nvSpPr>
        <p:spPr>
          <a:xfrm>
            <a:off x="7704773" y="6437962"/>
            <a:ext cx="190500" cy="21227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A857EFEC-5736-9D75-77AD-B4CAC381357C}"/>
              </a:ext>
            </a:extLst>
          </p:cNvPr>
          <p:cNvSpPr/>
          <p:nvPr userDrawn="1"/>
        </p:nvSpPr>
        <p:spPr>
          <a:xfrm>
            <a:off x="8059479" y="6437962"/>
            <a:ext cx="190500" cy="21227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33481E3-4095-CBA3-D044-CC85CFE18620}"/>
              </a:ext>
            </a:extLst>
          </p:cNvPr>
          <p:cNvSpPr/>
          <p:nvPr userDrawn="1"/>
        </p:nvSpPr>
        <p:spPr>
          <a:xfrm>
            <a:off x="8414185" y="6437962"/>
            <a:ext cx="190500" cy="21227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8F0DE53-238E-DAA1-9F3D-5FBED42D6703}"/>
              </a:ext>
            </a:extLst>
          </p:cNvPr>
          <p:cNvSpPr/>
          <p:nvPr userDrawn="1"/>
        </p:nvSpPr>
        <p:spPr>
          <a:xfrm>
            <a:off x="8768889" y="6437962"/>
            <a:ext cx="190500" cy="212272"/>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0296459"/>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32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4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4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EC25A4E-CA8C-4C27-90CC-89646F32B60C}"/>
              </a:ext>
            </a:extLst>
          </p:cNvPr>
          <p:cNvSpPr>
            <a:spLocks noGrp="1"/>
          </p:cNvSpPr>
          <p:nvPr>
            <p:ph type="ctrTitle"/>
          </p:nvPr>
        </p:nvSpPr>
        <p:spPr/>
        <p:txBody>
          <a:bodyPr/>
          <a:lstStyle/>
          <a:p>
            <a:r>
              <a:rPr lang="en-US" dirty="0"/>
              <a:t>Careers in Accounting</a:t>
            </a:r>
          </a:p>
        </p:txBody>
      </p:sp>
      <p:sp>
        <p:nvSpPr>
          <p:cNvPr id="5" name="Subtitle 4">
            <a:extLst>
              <a:ext uri="{FF2B5EF4-FFF2-40B4-BE49-F238E27FC236}">
                <a16:creationId xmlns:a16="http://schemas.microsoft.com/office/drawing/2014/main" id="{BA40E158-07FC-4983-BAFA-0C2C7E36A0A2}"/>
              </a:ext>
            </a:extLst>
          </p:cNvPr>
          <p:cNvSpPr>
            <a:spLocks noGrp="1"/>
          </p:cNvSpPr>
          <p:nvPr>
            <p:ph type="subTitle" idx="1"/>
          </p:nvPr>
        </p:nvSpPr>
        <p:spPr/>
        <p:txBody>
          <a:bodyPr/>
          <a:lstStyle/>
          <a:p>
            <a:r>
              <a:rPr lang="en-US" dirty="0"/>
              <a:t>That help </a:t>
            </a:r>
            <a:r>
              <a:rPr lang="en-US" dirty="0" err="1"/>
              <a:t>poppie’s</a:t>
            </a:r>
            <a:r>
              <a:rPr lang="en-US"/>
              <a:t> copies</a:t>
            </a:r>
          </a:p>
        </p:txBody>
      </p:sp>
    </p:spTree>
    <p:extLst>
      <p:ext uri="{BB962C8B-B14F-4D97-AF65-F5344CB8AC3E}">
        <p14:creationId xmlns:p14="http://schemas.microsoft.com/office/powerpoint/2010/main" val="2356063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E5BE6F9-710C-4957-9D1B-4EA126E450FC}"/>
              </a:ext>
            </a:extLst>
          </p:cNvPr>
          <p:cNvSpPr/>
          <p:nvPr/>
        </p:nvSpPr>
        <p:spPr>
          <a:xfrm>
            <a:off x="225468" y="250521"/>
            <a:ext cx="2743200" cy="3068876"/>
          </a:xfrm>
          <a:prstGeom prst="rect">
            <a:avLst/>
          </a:prstGeom>
          <a:solidFill>
            <a:srgbClr val="4F2D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b="1" i="1" dirty="0"/>
              <a:t>Financial Accounting</a:t>
            </a:r>
          </a:p>
          <a:p>
            <a:pPr algn="ctr"/>
            <a:endParaRPr lang="en-US" sz="1400" dirty="0"/>
          </a:p>
          <a:p>
            <a:pPr algn="ctr"/>
            <a:r>
              <a:rPr lang="en-US" sz="2200" dirty="0"/>
              <a:t>Record transactions</a:t>
            </a:r>
          </a:p>
          <a:p>
            <a:pPr algn="ctr"/>
            <a:endParaRPr lang="en-US" sz="1400" dirty="0"/>
          </a:p>
          <a:p>
            <a:pPr algn="ctr"/>
            <a:r>
              <a:rPr lang="en-US" sz="2200" dirty="0"/>
              <a:t>Prepare financial statements</a:t>
            </a:r>
          </a:p>
        </p:txBody>
      </p:sp>
    </p:spTree>
    <p:extLst>
      <p:ext uri="{BB962C8B-B14F-4D97-AF65-F5344CB8AC3E}">
        <p14:creationId xmlns:p14="http://schemas.microsoft.com/office/powerpoint/2010/main" val="3335184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E5BE6F9-710C-4957-9D1B-4EA126E450FC}"/>
              </a:ext>
            </a:extLst>
          </p:cNvPr>
          <p:cNvSpPr/>
          <p:nvPr/>
        </p:nvSpPr>
        <p:spPr>
          <a:xfrm>
            <a:off x="225468" y="250521"/>
            <a:ext cx="2743200" cy="3068876"/>
          </a:xfrm>
          <a:prstGeom prst="rect">
            <a:avLst/>
          </a:prstGeom>
          <a:solidFill>
            <a:srgbClr val="4F2D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b="1" i="1" dirty="0"/>
              <a:t>Financial Accounting</a:t>
            </a:r>
          </a:p>
          <a:p>
            <a:pPr algn="ctr"/>
            <a:endParaRPr lang="en-US" sz="1400" dirty="0"/>
          </a:p>
          <a:p>
            <a:pPr algn="ctr"/>
            <a:r>
              <a:rPr lang="en-US" sz="2200" dirty="0"/>
              <a:t>Record transactions</a:t>
            </a:r>
          </a:p>
          <a:p>
            <a:pPr algn="ctr"/>
            <a:endParaRPr lang="en-US" sz="1400" dirty="0"/>
          </a:p>
          <a:p>
            <a:pPr algn="ctr"/>
            <a:r>
              <a:rPr lang="en-US" sz="2200" dirty="0"/>
              <a:t>Prepare financial statements</a:t>
            </a:r>
          </a:p>
        </p:txBody>
      </p:sp>
      <p:sp>
        <p:nvSpPr>
          <p:cNvPr id="5" name="Rectangle 4">
            <a:extLst>
              <a:ext uri="{FF2B5EF4-FFF2-40B4-BE49-F238E27FC236}">
                <a16:creationId xmlns:a16="http://schemas.microsoft.com/office/drawing/2014/main" id="{E0BDCCCE-63FE-4060-8611-3AE5D406D95E}"/>
              </a:ext>
            </a:extLst>
          </p:cNvPr>
          <p:cNvSpPr/>
          <p:nvPr/>
        </p:nvSpPr>
        <p:spPr>
          <a:xfrm>
            <a:off x="3200400" y="250521"/>
            <a:ext cx="2743200" cy="3068876"/>
          </a:xfrm>
          <a:prstGeom prst="rect">
            <a:avLst/>
          </a:prstGeom>
          <a:solidFill>
            <a:srgbClr val="9CC7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b="1" i="1" dirty="0">
                <a:solidFill>
                  <a:schemeClr val="bg1"/>
                </a:solidFill>
              </a:rPr>
              <a:t>Managerial Accounting</a:t>
            </a:r>
          </a:p>
          <a:p>
            <a:pPr algn="ctr"/>
            <a:endParaRPr lang="en-US" sz="1400" dirty="0">
              <a:solidFill>
                <a:schemeClr val="bg1"/>
              </a:solidFill>
            </a:endParaRPr>
          </a:p>
          <a:p>
            <a:pPr algn="ctr"/>
            <a:r>
              <a:rPr lang="en-US" sz="2200" dirty="0">
                <a:solidFill>
                  <a:schemeClr val="bg1"/>
                </a:solidFill>
              </a:rPr>
              <a:t>Best Copy Price?</a:t>
            </a:r>
          </a:p>
          <a:p>
            <a:pPr algn="ctr"/>
            <a:endParaRPr lang="en-US" sz="1400" dirty="0">
              <a:solidFill>
                <a:schemeClr val="bg1"/>
              </a:solidFill>
            </a:endParaRPr>
          </a:p>
          <a:p>
            <a:pPr algn="ctr"/>
            <a:r>
              <a:rPr lang="en-US" sz="2200" dirty="0">
                <a:solidFill>
                  <a:schemeClr val="bg1"/>
                </a:solidFill>
              </a:rPr>
              <a:t>Another advertisement?</a:t>
            </a:r>
          </a:p>
          <a:p>
            <a:pPr algn="ctr"/>
            <a:endParaRPr lang="en-US" sz="2200" dirty="0">
              <a:solidFill>
                <a:schemeClr val="bg1"/>
              </a:solidFill>
            </a:endParaRPr>
          </a:p>
          <a:p>
            <a:pPr algn="ctr"/>
            <a:r>
              <a:rPr lang="en-US" sz="2200" dirty="0">
                <a:solidFill>
                  <a:schemeClr val="bg1"/>
                </a:solidFill>
              </a:rPr>
              <a:t>Who owes what?</a:t>
            </a:r>
            <a:endParaRPr lang="en-US" dirty="0">
              <a:solidFill>
                <a:schemeClr val="bg1"/>
              </a:solidFill>
            </a:endParaRPr>
          </a:p>
        </p:txBody>
      </p:sp>
    </p:spTree>
    <p:extLst>
      <p:ext uri="{BB962C8B-B14F-4D97-AF65-F5344CB8AC3E}">
        <p14:creationId xmlns:p14="http://schemas.microsoft.com/office/powerpoint/2010/main" val="2540087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E5BE6F9-710C-4957-9D1B-4EA126E450FC}"/>
              </a:ext>
            </a:extLst>
          </p:cNvPr>
          <p:cNvSpPr/>
          <p:nvPr/>
        </p:nvSpPr>
        <p:spPr>
          <a:xfrm>
            <a:off x="225468" y="250521"/>
            <a:ext cx="2743200" cy="3068876"/>
          </a:xfrm>
          <a:prstGeom prst="rect">
            <a:avLst/>
          </a:prstGeom>
          <a:solidFill>
            <a:srgbClr val="4F2D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b="1" i="1" dirty="0"/>
              <a:t>Financial Accounting</a:t>
            </a:r>
          </a:p>
          <a:p>
            <a:pPr algn="ctr"/>
            <a:endParaRPr lang="en-US" sz="1400" dirty="0"/>
          </a:p>
          <a:p>
            <a:pPr algn="ctr"/>
            <a:r>
              <a:rPr lang="en-US" sz="2200" dirty="0"/>
              <a:t>Record transactions</a:t>
            </a:r>
          </a:p>
          <a:p>
            <a:pPr algn="ctr"/>
            <a:endParaRPr lang="en-US" sz="1400" dirty="0"/>
          </a:p>
          <a:p>
            <a:pPr algn="ctr"/>
            <a:r>
              <a:rPr lang="en-US" sz="2200" dirty="0"/>
              <a:t>Prepare financial statements</a:t>
            </a:r>
          </a:p>
        </p:txBody>
      </p:sp>
      <p:sp>
        <p:nvSpPr>
          <p:cNvPr id="5" name="Rectangle 4">
            <a:extLst>
              <a:ext uri="{FF2B5EF4-FFF2-40B4-BE49-F238E27FC236}">
                <a16:creationId xmlns:a16="http://schemas.microsoft.com/office/drawing/2014/main" id="{E0BDCCCE-63FE-4060-8611-3AE5D406D95E}"/>
              </a:ext>
            </a:extLst>
          </p:cNvPr>
          <p:cNvSpPr/>
          <p:nvPr/>
        </p:nvSpPr>
        <p:spPr>
          <a:xfrm>
            <a:off x="3200400" y="250521"/>
            <a:ext cx="2743200" cy="3068876"/>
          </a:xfrm>
          <a:prstGeom prst="rect">
            <a:avLst/>
          </a:prstGeom>
          <a:solidFill>
            <a:srgbClr val="9CC7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b="1" i="1" dirty="0">
                <a:solidFill>
                  <a:schemeClr val="bg1"/>
                </a:solidFill>
              </a:rPr>
              <a:t>Managerial Accounting</a:t>
            </a:r>
          </a:p>
          <a:p>
            <a:pPr algn="ctr"/>
            <a:endParaRPr lang="en-US" sz="1400" dirty="0">
              <a:solidFill>
                <a:schemeClr val="bg1"/>
              </a:solidFill>
            </a:endParaRPr>
          </a:p>
          <a:p>
            <a:pPr algn="ctr"/>
            <a:r>
              <a:rPr lang="en-US" sz="2200" dirty="0">
                <a:solidFill>
                  <a:schemeClr val="bg1"/>
                </a:solidFill>
              </a:rPr>
              <a:t>Best Copy Price?</a:t>
            </a:r>
          </a:p>
          <a:p>
            <a:pPr algn="ctr"/>
            <a:endParaRPr lang="en-US" sz="1400" dirty="0">
              <a:solidFill>
                <a:schemeClr val="bg1"/>
              </a:solidFill>
            </a:endParaRPr>
          </a:p>
          <a:p>
            <a:pPr algn="ctr"/>
            <a:r>
              <a:rPr lang="en-US" sz="2200" dirty="0">
                <a:solidFill>
                  <a:schemeClr val="bg1"/>
                </a:solidFill>
              </a:rPr>
              <a:t>Another advertisement?</a:t>
            </a:r>
          </a:p>
          <a:p>
            <a:pPr algn="ctr"/>
            <a:endParaRPr lang="en-US" sz="2200" dirty="0">
              <a:solidFill>
                <a:schemeClr val="bg1"/>
              </a:solidFill>
            </a:endParaRPr>
          </a:p>
          <a:p>
            <a:pPr algn="ctr"/>
            <a:r>
              <a:rPr lang="en-US" sz="2200" dirty="0">
                <a:solidFill>
                  <a:schemeClr val="bg1"/>
                </a:solidFill>
              </a:rPr>
              <a:t>Who owes what?</a:t>
            </a:r>
            <a:endParaRPr lang="en-US" dirty="0">
              <a:solidFill>
                <a:schemeClr val="bg1"/>
              </a:solidFill>
            </a:endParaRPr>
          </a:p>
        </p:txBody>
      </p:sp>
      <p:sp>
        <p:nvSpPr>
          <p:cNvPr id="6" name="Rectangle 5">
            <a:extLst>
              <a:ext uri="{FF2B5EF4-FFF2-40B4-BE49-F238E27FC236}">
                <a16:creationId xmlns:a16="http://schemas.microsoft.com/office/drawing/2014/main" id="{C9F64085-1605-4BAE-B4F4-B07B151E8EFC}"/>
              </a:ext>
            </a:extLst>
          </p:cNvPr>
          <p:cNvSpPr/>
          <p:nvPr/>
        </p:nvSpPr>
        <p:spPr>
          <a:xfrm>
            <a:off x="6175332" y="250521"/>
            <a:ext cx="2743200" cy="3068876"/>
          </a:xfrm>
          <a:prstGeom prst="rect">
            <a:avLst/>
          </a:prstGeom>
          <a:solidFill>
            <a:srgbClr val="4F2D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gn="ctr"/>
            <a:r>
              <a:rPr lang="en-US" sz="2800" b="1" i="1" dirty="0">
                <a:solidFill>
                  <a:prstClr val="white"/>
                </a:solidFill>
              </a:rPr>
              <a:t>Tax</a:t>
            </a:r>
            <a:br>
              <a:rPr lang="en-US" sz="2800" b="1" i="1" dirty="0">
                <a:solidFill>
                  <a:prstClr val="white"/>
                </a:solidFill>
              </a:rPr>
            </a:br>
            <a:r>
              <a:rPr lang="en-US" sz="2800" b="1" i="1" dirty="0">
                <a:solidFill>
                  <a:prstClr val="white"/>
                </a:solidFill>
              </a:rPr>
              <a:t>Accounting</a:t>
            </a:r>
          </a:p>
          <a:p>
            <a:pPr algn="ctr"/>
            <a:endParaRPr lang="en-US" sz="1400" dirty="0"/>
          </a:p>
          <a:p>
            <a:pPr lvl="0" algn="ctr"/>
            <a:r>
              <a:rPr lang="en-US" sz="2200" dirty="0">
                <a:solidFill>
                  <a:prstClr val="white"/>
                </a:solidFill>
              </a:rPr>
              <a:t>Sales Tax?</a:t>
            </a:r>
          </a:p>
          <a:p>
            <a:pPr lvl="0" algn="ctr"/>
            <a:endParaRPr lang="en-US" sz="1400" dirty="0"/>
          </a:p>
          <a:p>
            <a:pPr lvl="0" algn="ctr"/>
            <a:r>
              <a:rPr lang="en-US" sz="2200" dirty="0">
                <a:solidFill>
                  <a:prstClr val="white"/>
                </a:solidFill>
              </a:rPr>
              <a:t>Payroll Tax?</a:t>
            </a:r>
          </a:p>
          <a:p>
            <a:pPr lvl="0" algn="ctr"/>
            <a:endParaRPr lang="en-US" sz="1400" dirty="0"/>
          </a:p>
          <a:p>
            <a:pPr lvl="0" algn="ctr"/>
            <a:r>
              <a:rPr lang="en-US" sz="2200" dirty="0">
                <a:solidFill>
                  <a:prstClr val="white"/>
                </a:solidFill>
              </a:rPr>
              <a:t>Income Tax?</a:t>
            </a:r>
          </a:p>
        </p:txBody>
      </p:sp>
    </p:spTree>
    <p:extLst>
      <p:ext uri="{BB962C8B-B14F-4D97-AF65-F5344CB8AC3E}">
        <p14:creationId xmlns:p14="http://schemas.microsoft.com/office/powerpoint/2010/main" val="2376583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E5BE6F9-710C-4957-9D1B-4EA126E450FC}"/>
              </a:ext>
            </a:extLst>
          </p:cNvPr>
          <p:cNvSpPr/>
          <p:nvPr/>
        </p:nvSpPr>
        <p:spPr>
          <a:xfrm>
            <a:off x="225468" y="250521"/>
            <a:ext cx="2743200" cy="3068876"/>
          </a:xfrm>
          <a:prstGeom prst="rect">
            <a:avLst/>
          </a:prstGeom>
          <a:solidFill>
            <a:srgbClr val="4F2D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b="1" i="1" dirty="0"/>
              <a:t>Financial Accounting</a:t>
            </a:r>
          </a:p>
          <a:p>
            <a:pPr algn="ctr"/>
            <a:endParaRPr lang="en-US" sz="1400" dirty="0"/>
          </a:p>
          <a:p>
            <a:pPr algn="ctr"/>
            <a:r>
              <a:rPr lang="en-US" sz="2200" dirty="0"/>
              <a:t>Record transactions</a:t>
            </a:r>
          </a:p>
          <a:p>
            <a:pPr algn="ctr"/>
            <a:endParaRPr lang="en-US" sz="1400" dirty="0"/>
          </a:p>
          <a:p>
            <a:pPr algn="ctr"/>
            <a:r>
              <a:rPr lang="en-US" sz="2200" dirty="0"/>
              <a:t>Prepare financial statements</a:t>
            </a:r>
          </a:p>
        </p:txBody>
      </p:sp>
      <p:sp>
        <p:nvSpPr>
          <p:cNvPr id="5" name="Rectangle 4">
            <a:extLst>
              <a:ext uri="{FF2B5EF4-FFF2-40B4-BE49-F238E27FC236}">
                <a16:creationId xmlns:a16="http://schemas.microsoft.com/office/drawing/2014/main" id="{E0BDCCCE-63FE-4060-8611-3AE5D406D95E}"/>
              </a:ext>
            </a:extLst>
          </p:cNvPr>
          <p:cNvSpPr/>
          <p:nvPr/>
        </p:nvSpPr>
        <p:spPr>
          <a:xfrm>
            <a:off x="3200400" y="250521"/>
            <a:ext cx="2743200" cy="3068876"/>
          </a:xfrm>
          <a:prstGeom prst="rect">
            <a:avLst/>
          </a:prstGeom>
          <a:solidFill>
            <a:srgbClr val="9CC7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b="1" i="1" dirty="0">
                <a:solidFill>
                  <a:schemeClr val="bg1"/>
                </a:solidFill>
              </a:rPr>
              <a:t>Managerial Accounting</a:t>
            </a:r>
          </a:p>
          <a:p>
            <a:pPr algn="ctr"/>
            <a:endParaRPr lang="en-US" sz="1400" dirty="0">
              <a:solidFill>
                <a:schemeClr val="bg1"/>
              </a:solidFill>
            </a:endParaRPr>
          </a:p>
          <a:p>
            <a:pPr algn="ctr"/>
            <a:r>
              <a:rPr lang="en-US" sz="2200" dirty="0">
                <a:solidFill>
                  <a:schemeClr val="bg1"/>
                </a:solidFill>
              </a:rPr>
              <a:t>Best Copy Price?</a:t>
            </a:r>
          </a:p>
          <a:p>
            <a:pPr algn="ctr"/>
            <a:endParaRPr lang="en-US" sz="1400" dirty="0">
              <a:solidFill>
                <a:schemeClr val="bg1"/>
              </a:solidFill>
            </a:endParaRPr>
          </a:p>
          <a:p>
            <a:pPr algn="ctr"/>
            <a:r>
              <a:rPr lang="en-US" sz="2200" dirty="0">
                <a:solidFill>
                  <a:schemeClr val="bg1"/>
                </a:solidFill>
              </a:rPr>
              <a:t>Another advertisement?</a:t>
            </a:r>
          </a:p>
          <a:p>
            <a:pPr algn="ctr"/>
            <a:endParaRPr lang="en-US" sz="2200" dirty="0">
              <a:solidFill>
                <a:schemeClr val="bg1"/>
              </a:solidFill>
            </a:endParaRPr>
          </a:p>
          <a:p>
            <a:pPr algn="ctr"/>
            <a:r>
              <a:rPr lang="en-US" sz="2200" dirty="0">
                <a:solidFill>
                  <a:schemeClr val="bg1"/>
                </a:solidFill>
              </a:rPr>
              <a:t>Who owes what?</a:t>
            </a:r>
            <a:endParaRPr lang="en-US" dirty="0">
              <a:solidFill>
                <a:schemeClr val="bg1"/>
              </a:solidFill>
            </a:endParaRPr>
          </a:p>
        </p:txBody>
      </p:sp>
      <p:sp>
        <p:nvSpPr>
          <p:cNvPr id="6" name="Rectangle 5">
            <a:extLst>
              <a:ext uri="{FF2B5EF4-FFF2-40B4-BE49-F238E27FC236}">
                <a16:creationId xmlns:a16="http://schemas.microsoft.com/office/drawing/2014/main" id="{C9F64085-1605-4BAE-B4F4-B07B151E8EFC}"/>
              </a:ext>
            </a:extLst>
          </p:cNvPr>
          <p:cNvSpPr/>
          <p:nvPr/>
        </p:nvSpPr>
        <p:spPr>
          <a:xfrm>
            <a:off x="6175332" y="250521"/>
            <a:ext cx="2743200" cy="3068876"/>
          </a:xfrm>
          <a:prstGeom prst="rect">
            <a:avLst/>
          </a:prstGeom>
          <a:solidFill>
            <a:srgbClr val="4F2D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gn="ctr"/>
            <a:r>
              <a:rPr lang="en-US" sz="2800" b="1" i="1" dirty="0">
                <a:solidFill>
                  <a:prstClr val="white"/>
                </a:solidFill>
              </a:rPr>
              <a:t>Tax</a:t>
            </a:r>
            <a:br>
              <a:rPr lang="en-US" sz="2800" b="1" i="1" dirty="0">
                <a:solidFill>
                  <a:prstClr val="white"/>
                </a:solidFill>
              </a:rPr>
            </a:br>
            <a:r>
              <a:rPr lang="en-US" sz="2800" b="1" i="1" dirty="0">
                <a:solidFill>
                  <a:prstClr val="white"/>
                </a:solidFill>
              </a:rPr>
              <a:t>Accounting</a:t>
            </a:r>
          </a:p>
          <a:p>
            <a:pPr algn="ctr"/>
            <a:endParaRPr lang="en-US" sz="1400" dirty="0"/>
          </a:p>
          <a:p>
            <a:pPr lvl="0" algn="ctr"/>
            <a:r>
              <a:rPr lang="en-US" sz="2200" dirty="0">
                <a:solidFill>
                  <a:prstClr val="white"/>
                </a:solidFill>
              </a:rPr>
              <a:t>Sales Tax?</a:t>
            </a:r>
          </a:p>
          <a:p>
            <a:pPr lvl="0" algn="ctr"/>
            <a:endParaRPr lang="en-US" sz="1400" dirty="0"/>
          </a:p>
          <a:p>
            <a:pPr lvl="0" algn="ctr"/>
            <a:r>
              <a:rPr lang="en-US" sz="2200" dirty="0">
                <a:solidFill>
                  <a:prstClr val="white"/>
                </a:solidFill>
              </a:rPr>
              <a:t>Payroll Tax?</a:t>
            </a:r>
          </a:p>
          <a:p>
            <a:pPr lvl="0" algn="ctr"/>
            <a:endParaRPr lang="en-US" sz="1400" dirty="0"/>
          </a:p>
          <a:p>
            <a:pPr lvl="0" algn="ctr"/>
            <a:r>
              <a:rPr lang="en-US" sz="2200" dirty="0">
                <a:solidFill>
                  <a:prstClr val="white"/>
                </a:solidFill>
              </a:rPr>
              <a:t>Income Tax?</a:t>
            </a:r>
          </a:p>
        </p:txBody>
      </p:sp>
      <p:sp>
        <p:nvSpPr>
          <p:cNvPr id="8" name="Rectangle 7">
            <a:extLst>
              <a:ext uri="{FF2B5EF4-FFF2-40B4-BE49-F238E27FC236}">
                <a16:creationId xmlns:a16="http://schemas.microsoft.com/office/drawing/2014/main" id="{F459C978-C8DC-4B82-87A1-27A6D6589594}"/>
              </a:ext>
            </a:extLst>
          </p:cNvPr>
          <p:cNvSpPr/>
          <p:nvPr/>
        </p:nvSpPr>
        <p:spPr>
          <a:xfrm>
            <a:off x="225468" y="3538603"/>
            <a:ext cx="2743200" cy="3068876"/>
          </a:xfrm>
          <a:prstGeom prst="rect">
            <a:avLst/>
          </a:prstGeom>
          <a:solidFill>
            <a:srgbClr val="818A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gn="ctr"/>
            <a:r>
              <a:rPr lang="en-US" sz="2800" b="1" i="1" dirty="0">
                <a:solidFill>
                  <a:prstClr val="white"/>
                </a:solidFill>
              </a:rPr>
              <a:t>Auditor</a:t>
            </a:r>
          </a:p>
          <a:p>
            <a:pPr lvl="0" algn="ctr"/>
            <a:endParaRPr lang="en-US" sz="1400" dirty="0"/>
          </a:p>
          <a:p>
            <a:pPr lvl="0" algn="ctr"/>
            <a:r>
              <a:rPr lang="en-US" sz="2200" dirty="0">
                <a:solidFill>
                  <a:prstClr val="white"/>
                </a:solidFill>
              </a:rPr>
              <a:t>Are financial statements right?</a:t>
            </a:r>
          </a:p>
          <a:p>
            <a:pPr lvl="0" algn="ctr"/>
            <a:endParaRPr lang="en-US" sz="1400" dirty="0"/>
          </a:p>
          <a:p>
            <a:pPr lvl="0" algn="ctr"/>
            <a:r>
              <a:rPr lang="en-US" sz="2200" dirty="0">
                <a:solidFill>
                  <a:prstClr val="white"/>
                </a:solidFill>
              </a:rPr>
              <a:t>Are tax returns right?</a:t>
            </a:r>
          </a:p>
          <a:p>
            <a:pPr algn="ctr"/>
            <a:endParaRPr lang="en-US" sz="1400" dirty="0"/>
          </a:p>
          <a:p>
            <a:pPr lvl="0" algn="ctr"/>
            <a:r>
              <a:rPr lang="en-US" sz="2200" dirty="0">
                <a:solidFill>
                  <a:prstClr val="white"/>
                </a:solidFill>
              </a:rPr>
              <a:t>Policies followed?</a:t>
            </a:r>
            <a:endParaRPr lang="en-US" dirty="0">
              <a:solidFill>
                <a:prstClr val="white"/>
              </a:solidFill>
            </a:endParaRPr>
          </a:p>
          <a:p>
            <a:pPr algn="ctr"/>
            <a:endParaRPr lang="en-US" dirty="0"/>
          </a:p>
        </p:txBody>
      </p:sp>
    </p:spTree>
    <p:extLst>
      <p:ext uri="{BB962C8B-B14F-4D97-AF65-F5344CB8AC3E}">
        <p14:creationId xmlns:p14="http://schemas.microsoft.com/office/powerpoint/2010/main" val="1325497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E5BE6F9-710C-4957-9D1B-4EA126E450FC}"/>
              </a:ext>
            </a:extLst>
          </p:cNvPr>
          <p:cNvSpPr/>
          <p:nvPr/>
        </p:nvSpPr>
        <p:spPr>
          <a:xfrm>
            <a:off x="225468" y="250521"/>
            <a:ext cx="2743200" cy="3068876"/>
          </a:xfrm>
          <a:prstGeom prst="rect">
            <a:avLst/>
          </a:prstGeom>
          <a:solidFill>
            <a:srgbClr val="4F2D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b="1" i="1" dirty="0"/>
              <a:t>Financial Accounting</a:t>
            </a:r>
          </a:p>
          <a:p>
            <a:pPr algn="ctr"/>
            <a:endParaRPr lang="en-US" sz="1400" dirty="0"/>
          </a:p>
          <a:p>
            <a:pPr algn="ctr"/>
            <a:r>
              <a:rPr lang="en-US" sz="2200" dirty="0"/>
              <a:t>Record transactions</a:t>
            </a:r>
          </a:p>
          <a:p>
            <a:pPr algn="ctr"/>
            <a:endParaRPr lang="en-US" sz="1400" dirty="0"/>
          </a:p>
          <a:p>
            <a:pPr algn="ctr"/>
            <a:r>
              <a:rPr lang="en-US" sz="2200" dirty="0"/>
              <a:t>Prepare financial statements</a:t>
            </a:r>
          </a:p>
        </p:txBody>
      </p:sp>
      <p:sp>
        <p:nvSpPr>
          <p:cNvPr id="5" name="Rectangle 4">
            <a:extLst>
              <a:ext uri="{FF2B5EF4-FFF2-40B4-BE49-F238E27FC236}">
                <a16:creationId xmlns:a16="http://schemas.microsoft.com/office/drawing/2014/main" id="{E0BDCCCE-63FE-4060-8611-3AE5D406D95E}"/>
              </a:ext>
            </a:extLst>
          </p:cNvPr>
          <p:cNvSpPr/>
          <p:nvPr/>
        </p:nvSpPr>
        <p:spPr>
          <a:xfrm>
            <a:off x="3200400" y="250521"/>
            <a:ext cx="2743200" cy="3068876"/>
          </a:xfrm>
          <a:prstGeom prst="rect">
            <a:avLst/>
          </a:prstGeom>
          <a:solidFill>
            <a:srgbClr val="9CC7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b="1" i="1" dirty="0">
                <a:solidFill>
                  <a:schemeClr val="bg1"/>
                </a:solidFill>
              </a:rPr>
              <a:t>Managerial Accounting</a:t>
            </a:r>
          </a:p>
          <a:p>
            <a:pPr algn="ctr"/>
            <a:endParaRPr lang="en-US" sz="1400" dirty="0">
              <a:solidFill>
                <a:schemeClr val="bg1"/>
              </a:solidFill>
            </a:endParaRPr>
          </a:p>
          <a:p>
            <a:pPr algn="ctr"/>
            <a:r>
              <a:rPr lang="en-US" sz="2200" dirty="0">
                <a:solidFill>
                  <a:schemeClr val="bg1"/>
                </a:solidFill>
              </a:rPr>
              <a:t>Best Copy Price?</a:t>
            </a:r>
          </a:p>
          <a:p>
            <a:pPr algn="ctr"/>
            <a:endParaRPr lang="en-US" sz="1400" dirty="0">
              <a:solidFill>
                <a:schemeClr val="bg1"/>
              </a:solidFill>
            </a:endParaRPr>
          </a:p>
          <a:p>
            <a:pPr algn="ctr"/>
            <a:r>
              <a:rPr lang="en-US" sz="2200" dirty="0">
                <a:solidFill>
                  <a:schemeClr val="bg1"/>
                </a:solidFill>
              </a:rPr>
              <a:t>Another advertisement?</a:t>
            </a:r>
          </a:p>
          <a:p>
            <a:pPr algn="ctr"/>
            <a:endParaRPr lang="en-US" sz="2200" dirty="0">
              <a:solidFill>
                <a:schemeClr val="bg1"/>
              </a:solidFill>
            </a:endParaRPr>
          </a:p>
          <a:p>
            <a:pPr algn="ctr"/>
            <a:r>
              <a:rPr lang="en-US" sz="2200" dirty="0">
                <a:solidFill>
                  <a:schemeClr val="bg1"/>
                </a:solidFill>
              </a:rPr>
              <a:t>Who owes what?</a:t>
            </a:r>
            <a:endParaRPr lang="en-US" dirty="0">
              <a:solidFill>
                <a:schemeClr val="bg1"/>
              </a:solidFill>
            </a:endParaRPr>
          </a:p>
        </p:txBody>
      </p:sp>
      <p:sp>
        <p:nvSpPr>
          <p:cNvPr id="6" name="Rectangle 5">
            <a:extLst>
              <a:ext uri="{FF2B5EF4-FFF2-40B4-BE49-F238E27FC236}">
                <a16:creationId xmlns:a16="http://schemas.microsoft.com/office/drawing/2014/main" id="{C9F64085-1605-4BAE-B4F4-B07B151E8EFC}"/>
              </a:ext>
            </a:extLst>
          </p:cNvPr>
          <p:cNvSpPr/>
          <p:nvPr/>
        </p:nvSpPr>
        <p:spPr>
          <a:xfrm>
            <a:off x="6175332" y="250521"/>
            <a:ext cx="2743200" cy="3068876"/>
          </a:xfrm>
          <a:prstGeom prst="rect">
            <a:avLst/>
          </a:prstGeom>
          <a:solidFill>
            <a:srgbClr val="4F2D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gn="ctr"/>
            <a:r>
              <a:rPr lang="en-US" sz="2800" b="1" i="1" dirty="0">
                <a:solidFill>
                  <a:prstClr val="white"/>
                </a:solidFill>
              </a:rPr>
              <a:t>Tax</a:t>
            </a:r>
            <a:br>
              <a:rPr lang="en-US" sz="2800" b="1" i="1" dirty="0">
                <a:solidFill>
                  <a:prstClr val="white"/>
                </a:solidFill>
              </a:rPr>
            </a:br>
            <a:r>
              <a:rPr lang="en-US" sz="2800" b="1" i="1" dirty="0">
                <a:solidFill>
                  <a:prstClr val="white"/>
                </a:solidFill>
              </a:rPr>
              <a:t>Accounting</a:t>
            </a:r>
          </a:p>
          <a:p>
            <a:pPr algn="ctr"/>
            <a:endParaRPr lang="en-US" sz="1400" dirty="0"/>
          </a:p>
          <a:p>
            <a:pPr lvl="0" algn="ctr"/>
            <a:r>
              <a:rPr lang="en-US" sz="2200" dirty="0">
                <a:solidFill>
                  <a:prstClr val="white"/>
                </a:solidFill>
              </a:rPr>
              <a:t>Sales Tax?</a:t>
            </a:r>
          </a:p>
          <a:p>
            <a:pPr lvl="0" algn="ctr"/>
            <a:endParaRPr lang="en-US" sz="1400" dirty="0"/>
          </a:p>
          <a:p>
            <a:pPr lvl="0" algn="ctr"/>
            <a:r>
              <a:rPr lang="en-US" sz="2200" dirty="0">
                <a:solidFill>
                  <a:prstClr val="white"/>
                </a:solidFill>
              </a:rPr>
              <a:t>Payroll Tax?</a:t>
            </a:r>
          </a:p>
          <a:p>
            <a:pPr lvl="0" algn="ctr"/>
            <a:endParaRPr lang="en-US" sz="1400" dirty="0"/>
          </a:p>
          <a:p>
            <a:pPr lvl="0" algn="ctr"/>
            <a:r>
              <a:rPr lang="en-US" sz="2200" dirty="0">
                <a:solidFill>
                  <a:prstClr val="white"/>
                </a:solidFill>
              </a:rPr>
              <a:t>Income Tax?</a:t>
            </a:r>
          </a:p>
        </p:txBody>
      </p:sp>
      <p:sp>
        <p:nvSpPr>
          <p:cNvPr id="8" name="Rectangle 7">
            <a:extLst>
              <a:ext uri="{FF2B5EF4-FFF2-40B4-BE49-F238E27FC236}">
                <a16:creationId xmlns:a16="http://schemas.microsoft.com/office/drawing/2014/main" id="{F459C978-C8DC-4B82-87A1-27A6D6589594}"/>
              </a:ext>
            </a:extLst>
          </p:cNvPr>
          <p:cNvSpPr/>
          <p:nvPr/>
        </p:nvSpPr>
        <p:spPr>
          <a:xfrm>
            <a:off x="225468" y="3538603"/>
            <a:ext cx="2743200" cy="3068876"/>
          </a:xfrm>
          <a:prstGeom prst="rect">
            <a:avLst/>
          </a:prstGeom>
          <a:solidFill>
            <a:srgbClr val="818A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gn="ctr"/>
            <a:r>
              <a:rPr lang="en-US" sz="2800" b="1" i="1" dirty="0">
                <a:solidFill>
                  <a:prstClr val="white"/>
                </a:solidFill>
              </a:rPr>
              <a:t>Auditor</a:t>
            </a:r>
          </a:p>
          <a:p>
            <a:pPr lvl="0" algn="ctr"/>
            <a:endParaRPr lang="en-US" sz="1400" dirty="0"/>
          </a:p>
          <a:p>
            <a:pPr lvl="0" algn="ctr"/>
            <a:r>
              <a:rPr lang="en-US" sz="2200" dirty="0">
                <a:solidFill>
                  <a:prstClr val="white"/>
                </a:solidFill>
              </a:rPr>
              <a:t>Are financial statements right?</a:t>
            </a:r>
          </a:p>
          <a:p>
            <a:pPr lvl="0" algn="ctr"/>
            <a:endParaRPr lang="en-US" sz="1400" dirty="0"/>
          </a:p>
          <a:p>
            <a:pPr lvl="0" algn="ctr"/>
            <a:r>
              <a:rPr lang="en-US" sz="2200" dirty="0">
                <a:solidFill>
                  <a:prstClr val="white"/>
                </a:solidFill>
              </a:rPr>
              <a:t>Are tax returns right?</a:t>
            </a:r>
          </a:p>
          <a:p>
            <a:pPr algn="ctr"/>
            <a:endParaRPr lang="en-US" sz="1400" dirty="0"/>
          </a:p>
          <a:p>
            <a:pPr lvl="0" algn="ctr"/>
            <a:r>
              <a:rPr lang="en-US" sz="2200" dirty="0">
                <a:solidFill>
                  <a:prstClr val="white"/>
                </a:solidFill>
              </a:rPr>
              <a:t>Policies followed?</a:t>
            </a:r>
            <a:endParaRPr lang="en-US" dirty="0">
              <a:solidFill>
                <a:prstClr val="white"/>
              </a:solidFill>
            </a:endParaRPr>
          </a:p>
          <a:p>
            <a:pPr algn="ctr"/>
            <a:endParaRPr lang="en-US" dirty="0"/>
          </a:p>
        </p:txBody>
      </p:sp>
      <p:sp>
        <p:nvSpPr>
          <p:cNvPr id="9" name="Rectangle 8">
            <a:extLst>
              <a:ext uri="{FF2B5EF4-FFF2-40B4-BE49-F238E27FC236}">
                <a16:creationId xmlns:a16="http://schemas.microsoft.com/office/drawing/2014/main" id="{D8F98180-33EB-4878-BA62-B996D08C2D88}"/>
              </a:ext>
            </a:extLst>
          </p:cNvPr>
          <p:cNvSpPr/>
          <p:nvPr/>
        </p:nvSpPr>
        <p:spPr>
          <a:xfrm>
            <a:off x="3200400" y="3538603"/>
            <a:ext cx="2743200" cy="3068876"/>
          </a:xfrm>
          <a:prstGeom prst="rect">
            <a:avLst/>
          </a:prstGeom>
          <a:solidFill>
            <a:srgbClr val="0D7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gn="ctr"/>
            <a:r>
              <a:rPr lang="en-US" sz="2800" b="1" i="1" dirty="0">
                <a:solidFill>
                  <a:prstClr val="white"/>
                </a:solidFill>
              </a:rPr>
              <a:t>Forensics</a:t>
            </a:r>
          </a:p>
          <a:p>
            <a:pPr lvl="0" algn="ctr"/>
            <a:endParaRPr lang="en-US" sz="1400" dirty="0"/>
          </a:p>
          <a:p>
            <a:pPr lvl="0" algn="ctr"/>
            <a:r>
              <a:rPr lang="en-US" sz="2200" dirty="0">
                <a:solidFill>
                  <a:prstClr val="white"/>
                </a:solidFill>
              </a:rPr>
              <a:t>Financials false</a:t>
            </a:r>
            <a:br>
              <a:rPr lang="en-US" sz="2200" dirty="0">
                <a:solidFill>
                  <a:prstClr val="white"/>
                </a:solidFill>
              </a:rPr>
            </a:br>
            <a:r>
              <a:rPr lang="en-US" sz="2200" dirty="0">
                <a:solidFill>
                  <a:prstClr val="white"/>
                </a:solidFill>
              </a:rPr>
              <a:t>or misleading?</a:t>
            </a:r>
          </a:p>
          <a:p>
            <a:pPr lvl="0" algn="ctr"/>
            <a:endParaRPr lang="en-US" sz="1400" dirty="0"/>
          </a:p>
          <a:p>
            <a:pPr lvl="0" algn="ctr"/>
            <a:r>
              <a:rPr lang="en-US" sz="2200" dirty="0">
                <a:solidFill>
                  <a:prstClr val="white"/>
                </a:solidFill>
              </a:rPr>
              <a:t>Stealing cash?</a:t>
            </a:r>
            <a:endParaRPr lang="en-US" sz="1400" dirty="0"/>
          </a:p>
          <a:p>
            <a:pPr lvl="0" algn="ctr"/>
            <a:endParaRPr lang="en-US" sz="1400" dirty="0"/>
          </a:p>
          <a:p>
            <a:pPr lvl="0" algn="ctr"/>
            <a:r>
              <a:rPr lang="en-US" sz="2200" dirty="0">
                <a:solidFill>
                  <a:prstClr val="white"/>
                </a:solidFill>
              </a:rPr>
              <a:t>Money laundering?</a:t>
            </a:r>
          </a:p>
        </p:txBody>
      </p:sp>
    </p:spTree>
    <p:extLst>
      <p:ext uri="{BB962C8B-B14F-4D97-AF65-F5344CB8AC3E}">
        <p14:creationId xmlns:p14="http://schemas.microsoft.com/office/powerpoint/2010/main" val="2314735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E5BE6F9-710C-4957-9D1B-4EA126E450FC}"/>
              </a:ext>
            </a:extLst>
          </p:cNvPr>
          <p:cNvSpPr/>
          <p:nvPr/>
        </p:nvSpPr>
        <p:spPr>
          <a:xfrm>
            <a:off x="225468" y="250521"/>
            <a:ext cx="2743200" cy="3068876"/>
          </a:xfrm>
          <a:prstGeom prst="rect">
            <a:avLst/>
          </a:prstGeom>
          <a:solidFill>
            <a:srgbClr val="4F2D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b="1" i="1" dirty="0"/>
              <a:t>Financial Accounting</a:t>
            </a:r>
          </a:p>
          <a:p>
            <a:pPr algn="ctr"/>
            <a:endParaRPr lang="en-US" sz="1400" dirty="0"/>
          </a:p>
          <a:p>
            <a:pPr algn="ctr"/>
            <a:r>
              <a:rPr lang="en-US" sz="2200" dirty="0"/>
              <a:t>Record transactions</a:t>
            </a:r>
          </a:p>
          <a:p>
            <a:pPr algn="ctr"/>
            <a:endParaRPr lang="en-US" sz="1400" dirty="0"/>
          </a:p>
          <a:p>
            <a:pPr algn="ctr"/>
            <a:r>
              <a:rPr lang="en-US" sz="2200" dirty="0"/>
              <a:t>Prepare financial statements</a:t>
            </a:r>
          </a:p>
        </p:txBody>
      </p:sp>
      <p:sp>
        <p:nvSpPr>
          <p:cNvPr id="5" name="Rectangle 4">
            <a:extLst>
              <a:ext uri="{FF2B5EF4-FFF2-40B4-BE49-F238E27FC236}">
                <a16:creationId xmlns:a16="http://schemas.microsoft.com/office/drawing/2014/main" id="{E0BDCCCE-63FE-4060-8611-3AE5D406D95E}"/>
              </a:ext>
            </a:extLst>
          </p:cNvPr>
          <p:cNvSpPr/>
          <p:nvPr/>
        </p:nvSpPr>
        <p:spPr>
          <a:xfrm>
            <a:off x="3200400" y="250521"/>
            <a:ext cx="2743200" cy="3068876"/>
          </a:xfrm>
          <a:prstGeom prst="rect">
            <a:avLst/>
          </a:prstGeom>
          <a:solidFill>
            <a:srgbClr val="9CC7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b="1" i="1" dirty="0">
                <a:solidFill>
                  <a:schemeClr val="bg1"/>
                </a:solidFill>
              </a:rPr>
              <a:t>Managerial Accounting</a:t>
            </a:r>
          </a:p>
          <a:p>
            <a:pPr algn="ctr"/>
            <a:endParaRPr lang="en-US" sz="1400" dirty="0">
              <a:solidFill>
                <a:schemeClr val="bg1"/>
              </a:solidFill>
            </a:endParaRPr>
          </a:p>
          <a:p>
            <a:pPr algn="ctr"/>
            <a:r>
              <a:rPr lang="en-US" sz="2200" dirty="0">
                <a:solidFill>
                  <a:schemeClr val="bg1"/>
                </a:solidFill>
              </a:rPr>
              <a:t>Best Copy Price?</a:t>
            </a:r>
          </a:p>
          <a:p>
            <a:pPr algn="ctr"/>
            <a:endParaRPr lang="en-US" sz="1400" dirty="0">
              <a:solidFill>
                <a:schemeClr val="bg1"/>
              </a:solidFill>
            </a:endParaRPr>
          </a:p>
          <a:p>
            <a:pPr algn="ctr"/>
            <a:r>
              <a:rPr lang="en-US" sz="2200" dirty="0">
                <a:solidFill>
                  <a:schemeClr val="bg1"/>
                </a:solidFill>
              </a:rPr>
              <a:t>Another advertisement?</a:t>
            </a:r>
          </a:p>
          <a:p>
            <a:pPr algn="ctr"/>
            <a:endParaRPr lang="en-US" sz="2200" dirty="0">
              <a:solidFill>
                <a:schemeClr val="bg1"/>
              </a:solidFill>
            </a:endParaRPr>
          </a:p>
          <a:p>
            <a:pPr algn="ctr"/>
            <a:r>
              <a:rPr lang="en-US" sz="2200" dirty="0">
                <a:solidFill>
                  <a:schemeClr val="bg1"/>
                </a:solidFill>
              </a:rPr>
              <a:t>Who owes what?</a:t>
            </a:r>
            <a:endParaRPr lang="en-US" dirty="0">
              <a:solidFill>
                <a:schemeClr val="bg1"/>
              </a:solidFill>
            </a:endParaRPr>
          </a:p>
        </p:txBody>
      </p:sp>
      <p:sp>
        <p:nvSpPr>
          <p:cNvPr id="6" name="Rectangle 5">
            <a:extLst>
              <a:ext uri="{FF2B5EF4-FFF2-40B4-BE49-F238E27FC236}">
                <a16:creationId xmlns:a16="http://schemas.microsoft.com/office/drawing/2014/main" id="{C9F64085-1605-4BAE-B4F4-B07B151E8EFC}"/>
              </a:ext>
            </a:extLst>
          </p:cNvPr>
          <p:cNvSpPr/>
          <p:nvPr/>
        </p:nvSpPr>
        <p:spPr>
          <a:xfrm>
            <a:off x="6175332" y="250521"/>
            <a:ext cx="2743200" cy="3068876"/>
          </a:xfrm>
          <a:prstGeom prst="rect">
            <a:avLst/>
          </a:prstGeom>
          <a:solidFill>
            <a:srgbClr val="4F2D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gn="ctr"/>
            <a:r>
              <a:rPr lang="en-US" sz="2800" b="1" i="1" dirty="0">
                <a:solidFill>
                  <a:prstClr val="white"/>
                </a:solidFill>
              </a:rPr>
              <a:t>Tax</a:t>
            </a:r>
            <a:br>
              <a:rPr lang="en-US" sz="2800" b="1" i="1" dirty="0">
                <a:solidFill>
                  <a:prstClr val="white"/>
                </a:solidFill>
              </a:rPr>
            </a:br>
            <a:r>
              <a:rPr lang="en-US" sz="2800" b="1" i="1" dirty="0">
                <a:solidFill>
                  <a:prstClr val="white"/>
                </a:solidFill>
              </a:rPr>
              <a:t>Accounting</a:t>
            </a:r>
          </a:p>
          <a:p>
            <a:pPr algn="ctr"/>
            <a:endParaRPr lang="en-US" sz="1400" dirty="0"/>
          </a:p>
          <a:p>
            <a:pPr lvl="0" algn="ctr"/>
            <a:r>
              <a:rPr lang="en-US" sz="2200" dirty="0">
                <a:solidFill>
                  <a:prstClr val="white"/>
                </a:solidFill>
              </a:rPr>
              <a:t>Sales Tax?</a:t>
            </a:r>
          </a:p>
          <a:p>
            <a:pPr lvl="0" algn="ctr"/>
            <a:endParaRPr lang="en-US" sz="1400" dirty="0"/>
          </a:p>
          <a:p>
            <a:pPr lvl="0" algn="ctr"/>
            <a:r>
              <a:rPr lang="en-US" sz="2200" dirty="0">
                <a:solidFill>
                  <a:prstClr val="white"/>
                </a:solidFill>
              </a:rPr>
              <a:t>Payroll Tax?</a:t>
            </a:r>
          </a:p>
          <a:p>
            <a:pPr lvl="0" algn="ctr"/>
            <a:endParaRPr lang="en-US" sz="1400" dirty="0"/>
          </a:p>
          <a:p>
            <a:pPr lvl="0" algn="ctr"/>
            <a:r>
              <a:rPr lang="en-US" sz="2200" dirty="0">
                <a:solidFill>
                  <a:prstClr val="white"/>
                </a:solidFill>
              </a:rPr>
              <a:t>Income Tax?</a:t>
            </a:r>
          </a:p>
        </p:txBody>
      </p:sp>
      <p:sp>
        <p:nvSpPr>
          <p:cNvPr id="8" name="Rectangle 7">
            <a:extLst>
              <a:ext uri="{FF2B5EF4-FFF2-40B4-BE49-F238E27FC236}">
                <a16:creationId xmlns:a16="http://schemas.microsoft.com/office/drawing/2014/main" id="{F459C978-C8DC-4B82-87A1-27A6D6589594}"/>
              </a:ext>
            </a:extLst>
          </p:cNvPr>
          <p:cNvSpPr/>
          <p:nvPr/>
        </p:nvSpPr>
        <p:spPr>
          <a:xfrm>
            <a:off x="225468" y="3538603"/>
            <a:ext cx="2743200" cy="3068876"/>
          </a:xfrm>
          <a:prstGeom prst="rect">
            <a:avLst/>
          </a:prstGeom>
          <a:solidFill>
            <a:srgbClr val="818A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gn="ctr"/>
            <a:r>
              <a:rPr lang="en-US" sz="2800" b="1" i="1" dirty="0">
                <a:solidFill>
                  <a:prstClr val="white"/>
                </a:solidFill>
              </a:rPr>
              <a:t>Auditor</a:t>
            </a:r>
          </a:p>
          <a:p>
            <a:pPr lvl="0" algn="ctr"/>
            <a:endParaRPr lang="en-US" sz="1400" dirty="0"/>
          </a:p>
          <a:p>
            <a:pPr lvl="0" algn="ctr"/>
            <a:r>
              <a:rPr lang="en-US" sz="2200" dirty="0">
                <a:solidFill>
                  <a:prstClr val="white"/>
                </a:solidFill>
              </a:rPr>
              <a:t>Are financial statements right?</a:t>
            </a:r>
          </a:p>
          <a:p>
            <a:pPr lvl="0" algn="ctr"/>
            <a:endParaRPr lang="en-US" sz="1400" dirty="0"/>
          </a:p>
          <a:p>
            <a:pPr lvl="0" algn="ctr"/>
            <a:r>
              <a:rPr lang="en-US" sz="2200" dirty="0">
                <a:solidFill>
                  <a:prstClr val="white"/>
                </a:solidFill>
              </a:rPr>
              <a:t>Are tax returns right?</a:t>
            </a:r>
          </a:p>
          <a:p>
            <a:pPr algn="ctr"/>
            <a:endParaRPr lang="en-US" sz="1400" dirty="0"/>
          </a:p>
          <a:p>
            <a:pPr lvl="0" algn="ctr"/>
            <a:r>
              <a:rPr lang="en-US" sz="2200" dirty="0">
                <a:solidFill>
                  <a:prstClr val="white"/>
                </a:solidFill>
              </a:rPr>
              <a:t>Policies followed?</a:t>
            </a:r>
            <a:endParaRPr lang="en-US" dirty="0">
              <a:solidFill>
                <a:prstClr val="white"/>
              </a:solidFill>
            </a:endParaRPr>
          </a:p>
          <a:p>
            <a:pPr algn="ctr"/>
            <a:endParaRPr lang="en-US" dirty="0"/>
          </a:p>
        </p:txBody>
      </p:sp>
      <p:sp>
        <p:nvSpPr>
          <p:cNvPr id="9" name="Rectangle 8">
            <a:extLst>
              <a:ext uri="{FF2B5EF4-FFF2-40B4-BE49-F238E27FC236}">
                <a16:creationId xmlns:a16="http://schemas.microsoft.com/office/drawing/2014/main" id="{D8F98180-33EB-4878-BA62-B996D08C2D88}"/>
              </a:ext>
            </a:extLst>
          </p:cNvPr>
          <p:cNvSpPr/>
          <p:nvPr/>
        </p:nvSpPr>
        <p:spPr>
          <a:xfrm>
            <a:off x="3200400" y="3538603"/>
            <a:ext cx="2743200" cy="3068876"/>
          </a:xfrm>
          <a:prstGeom prst="rect">
            <a:avLst/>
          </a:prstGeom>
          <a:solidFill>
            <a:srgbClr val="0D7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gn="ctr"/>
            <a:r>
              <a:rPr lang="en-US" sz="2800" b="1" i="1" dirty="0">
                <a:solidFill>
                  <a:prstClr val="white"/>
                </a:solidFill>
              </a:rPr>
              <a:t>Forensics</a:t>
            </a:r>
          </a:p>
          <a:p>
            <a:pPr lvl="0" algn="ctr"/>
            <a:endParaRPr lang="en-US" sz="1400" dirty="0"/>
          </a:p>
          <a:p>
            <a:pPr lvl="0" algn="ctr"/>
            <a:r>
              <a:rPr lang="en-US" sz="2200" dirty="0">
                <a:solidFill>
                  <a:prstClr val="white"/>
                </a:solidFill>
              </a:rPr>
              <a:t>Financials false</a:t>
            </a:r>
            <a:br>
              <a:rPr lang="en-US" sz="2200" dirty="0">
                <a:solidFill>
                  <a:prstClr val="white"/>
                </a:solidFill>
              </a:rPr>
            </a:br>
            <a:r>
              <a:rPr lang="en-US" sz="2200" dirty="0">
                <a:solidFill>
                  <a:prstClr val="white"/>
                </a:solidFill>
              </a:rPr>
              <a:t>or misleading?</a:t>
            </a:r>
          </a:p>
          <a:p>
            <a:pPr lvl="0" algn="ctr"/>
            <a:endParaRPr lang="en-US" sz="1400" dirty="0"/>
          </a:p>
          <a:p>
            <a:pPr lvl="0" algn="ctr"/>
            <a:r>
              <a:rPr lang="en-US" sz="2200" dirty="0">
                <a:solidFill>
                  <a:prstClr val="white"/>
                </a:solidFill>
              </a:rPr>
              <a:t>Stealing cash?</a:t>
            </a:r>
            <a:endParaRPr lang="en-US" sz="1400" dirty="0"/>
          </a:p>
          <a:p>
            <a:pPr lvl="0" algn="ctr"/>
            <a:endParaRPr lang="en-US" sz="1400" dirty="0"/>
          </a:p>
          <a:p>
            <a:pPr lvl="0" algn="ctr"/>
            <a:r>
              <a:rPr lang="en-US" sz="2200" dirty="0">
                <a:solidFill>
                  <a:prstClr val="white"/>
                </a:solidFill>
              </a:rPr>
              <a:t>Money laundering?</a:t>
            </a:r>
          </a:p>
        </p:txBody>
      </p:sp>
      <p:sp>
        <p:nvSpPr>
          <p:cNvPr id="10" name="Rectangle 9">
            <a:extLst>
              <a:ext uri="{FF2B5EF4-FFF2-40B4-BE49-F238E27FC236}">
                <a16:creationId xmlns:a16="http://schemas.microsoft.com/office/drawing/2014/main" id="{3E74E4CE-E942-45D3-8DE0-EB47257F732C}"/>
              </a:ext>
            </a:extLst>
          </p:cNvPr>
          <p:cNvSpPr/>
          <p:nvPr/>
        </p:nvSpPr>
        <p:spPr>
          <a:xfrm>
            <a:off x="6175332" y="3538603"/>
            <a:ext cx="2743200" cy="3068876"/>
          </a:xfrm>
          <a:prstGeom prst="rect">
            <a:avLst/>
          </a:prstGeom>
          <a:solidFill>
            <a:srgbClr val="818A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gn="ctr"/>
            <a:r>
              <a:rPr lang="en-US" sz="2800" b="1" i="1" dirty="0">
                <a:solidFill>
                  <a:prstClr val="white"/>
                </a:solidFill>
              </a:rPr>
              <a:t>Acct Info</a:t>
            </a:r>
            <a:br>
              <a:rPr lang="en-US" sz="2800" b="1" i="1" dirty="0">
                <a:solidFill>
                  <a:prstClr val="white"/>
                </a:solidFill>
              </a:rPr>
            </a:br>
            <a:r>
              <a:rPr lang="en-US" sz="2800" b="1" i="1" dirty="0">
                <a:solidFill>
                  <a:prstClr val="white"/>
                </a:solidFill>
              </a:rPr>
              <a:t>Systems</a:t>
            </a:r>
          </a:p>
          <a:p>
            <a:pPr lvl="0" algn="ctr"/>
            <a:endParaRPr lang="en-US" sz="1400" dirty="0"/>
          </a:p>
          <a:p>
            <a:pPr lvl="0" algn="ctr"/>
            <a:r>
              <a:rPr lang="en-US" sz="2200" dirty="0">
                <a:solidFill>
                  <a:prstClr val="white"/>
                </a:solidFill>
              </a:rPr>
              <a:t>Develop</a:t>
            </a:r>
            <a:br>
              <a:rPr lang="en-US" sz="2200" dirty="0">
                <a:solidFill>
                  <a:prstClr val="white"/>
                </a:solidFill>
              </a:rPr>
            </a:br>
            <a:r>
              <a:rPr lang="en-US" sz="2200" dirty="0">
                <a:solidFill>
                  <a:prstClr val="white"/>
                </a:solidFill>
              </a:rPr>
              <a:t>Accounting Apps</a:t>
            </a:r>
          </a:p>
          <a:p>
            <a:pPr lvl="0" algn="ctr"/>
            <a:endParaRPr lang="en-US" sz="1400" dirty="0"/>
          </a:p>
          <a:p>
            <a:pPr lvl="0" algn="ctr"/>
            <a:r>
              <a:rPr lang="en-US" sz="2200" dirty="0">
                <a:solidFill>
                  <a:prstClr val="white"/>
                </a:solidFill>
              </a:rPr>
              <a:t>Use computers</a:t>
            </a:r>
            <a:br>
              <a:rPr lang="en-US" sz="2200" dirty="0">
                <a:solidFill>
                  <a:prstClr val="white"/>
                </a:solidFill>
              </a:rPr>
            </a:br>
            <a:r>
              <a:rPr lang="en-US" sz="2200" dirty="0">
                <a:solidFill>
                  <a:prstClr val="white"/>
                </a:solidFill>
              </a:rPr>
              <a:t>to aid in accounting</a:t>
            </a:r>
          </a:p>
        </p:txBody>
      </p:sp>
    </p:spTree>
    <p:extLst>
      <p:ext uri="{BB962C8B-B14F-4D97-AF65-F5344CB8AC3E}">
        <p14:creationId xmlns:p14="http://schemas.microsoft.com/office/powerpoint/2010/main" val="34639810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568</TotalTime>
  <Words>894</Words>
  <Application>Microsoft Office PowerPoint</Application>
  <PresentationFormat>On-screen Show (4:3)</PresentationFormat>
  <Paragraphs>190</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Century Gothic</vt:lpstr>
      <vt:lpstr>Wingdings 3</vt:lpstr>
      <vt:lpstr>Ion</vt:lpstr>
      <vt:lpstr>Careers in Accounting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Accounting Activity</dc:title>
  <dc:creator>Stephanie Falba Watson</dc:creator>
  <cp:lastModifiedBy>Stephanie Falba Watson </cp:lastModifiedBy>
  <cp:revision>30</cp:revision>
  <dcterms:created xsi:type="dcterms:W3CDTF">2022-06-06T14:48:23Z</dcterms:created>
  <dcterms:modified xsi:type="dcterms:W3CDTF">2023-09-14T16:43:04Z</dcterms:modified>
</cp:coreProperties>
</file>