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56" r:id="rId9"/>
    <p:sldId id="258" r:id="rId10"/>
    <p:sldId id="257" r:id="rId11"/>
    <p:sldId id="259" r:id="rId12"/>
    <p:sldId id="260" r:id="rId13"/>
    <p:sldId id="261" r:id="rId14"/>
    <p:sldId id="262" r:id="rId15"/>
    <p:sldId id="263" r:id="rId16"/>
  </p:sldIdLst>
  <p:sldSz cx="3657600" cy="457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FFE579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300" autoAdjust="0"/>
    <p:restoredTop sz="86441" autoAdjust="0"/>
  </p:normalViewPr>
  <p:slideViewPr>
    <p:cSldViewPr snapToGrid="0">
      <p:cViewPr varScale="1">
        <p:scale>
          <a:sx n="136" d="100"/>
          <a:sy n="136" d="100"/>
        </p:scale>
        <p:origin x="351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0A3F3D-09FF-499B-A1BB-FAAEA3DF22C5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1143000"/>
            <a:ext cx="2470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CF4CBA-8694-4155-8D7C-CAA1560AC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41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EARN when we provide a product or service</a:t>
            </a:r>
            <a:r>
              <a:rPr lang="en-US" baseline="0" dirty="0"/>
              <a:t> to a customer.</a:t>
            </a:r>
          </a:p>
          <a:p>
            <a:r>
              <a:rPr lang="en-US" baseline="0" dirty="0"/>
              <a:t>It doesn’t matter if the customer has paid us yet or not.</a:t>
            </a:r>
          </a:p>
          <a:p>
            <a:endParaRPr lang="en-US" baseline="0" dirty="0"/>
          </a:p>
          <a:p>
            <a:r>
              <a:rPr lang="en-US" baseline="0" dirty="0"/>
              <a:t>We USE or INCUR costs when we benefit from something (a service or product that we use) that helps us earn from customers.</a:t>
            </a:r>
          </a:p>
          <a:p>
            <a:r>
              <a:rPr lang="en-US" baseline="0" dirty="0"/>
              <a:t>It doesn’t matter if we have paid for that product or service yet or not.</a:t>
            </a:r>
          </a:p>
          <a:p>
            <a:r>
              <a:rPr lang="en-US" baseline="0" dirty="0"/>
              <a:t>Some examples include rent we pay for our store, our cell phone bill, paying for electricity or salaries.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CF4CBA-8694-4155-8D7C-CAA1560AC4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24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money we earn from customers is called Revenue.</a:t>
            </a:r>
          </a:p>
          <a:p>
            <a:endParaRPr lang="en-US" dirty="0"/>
          </a:p>
          <a:p>
            <a:r>
              <a:rPr lang="en-US" dirty="0"/>
              <a:t>The</a:t>
            </a:r>
            <a:r>
              <a:rPr lang="en-US" baseline="0" dirty="0"/>
              <a:t> costs we incur are called Expenses. They help us earn Revenues.</a:t>
            </a:r>
          </a:p>
          <a:p>
            <a:endParaRPr lang="en-US" baseline="0" dirty="0"/>
          </a:p>
          <a:p>
            <a:r>
              <a:rPr lang="en-US" baseline="0" dirty="0"/>
              <a:t>Revenues minus expenses is profit or net income.</a:t>
            </a:r>
          </a:p>
          <a:p>
            <a:r>
              <a:rPr lang="en-US" baseline="0" dirty="0"/>
              <a:t>If we spend too much in expenses, we might have a net loss. </a:t>
            </a:r>
          </a:p>
          <a:p>
            <a:r>
              <a:rPr lang="en-US" baseline="0" dirty="0"/>
              <a:t>That is when expenses are greater than revenues.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CF4CBA-8694-4155-8D7C-CAA1560AC49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89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an example of a service company with a net income.</a:t>
            </a:r>
          </a:p>
          <a:p>
            <a:endParaRPr lang="en-US" dirty="0"/>
          </a:p>
          <a:p>
            <a:r>
              <a:rPr lang="en-US" dirty="0"/>
              <a:t>Some example of service companies</a:t>
            </a:r>
            <a:r>
              <a:rPr lang="en-US" baseline="0" dirty="0"/>
              <a:t> are:</a:t>
            </a:r>
          </a:p>
          <a:p>
            <a:r>
              <a:rPr lang="en-US" baseline="0" dirty="0"/>
              <a:t>Golf courses</a:t>
            </a:r>
          </a:p>
          <a:p>
            <a:r>
              <a:rPr lang="en-US" baseline="0" dirty="0"/>
              <a:t>Hair salons</a:t>
            </a:r>
          </a:p>
          <a:p>
            <a:r>
              <a:rPr lang="en-US" baseline="0" dirty="0"/>
              <a:t>Landscapers</a:t>
            </a:r>
          </a:p>
          <a:p>
            <a:endParaRPr lang="en-US" baseline="0" dirty="0"/>
          </a:p>
          <a:p>
            <a:r>
              <a:rPr lang="en-US" baseline="0" dirty="0"/>
              <a:t>They sell us a service, but not a physical product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CF4CBA-8694-4155-8D7C-CAA1560AC49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511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an example of a service</a:t>
            </a:r>
            <a:r>
              <a:rPr lang="en-US" baseline="0" dirty="0"/>
              <a:t> company with a net loss.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CF4CBA-8694-4155-8D7C-CAA1560AC49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354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Merchandising is a type of business that</a:t>
            </a:r>
            <a:r>
              <a:rPr lang="en-US" baseline="0" dirty="0"/>
              <a:t> sells their customer a product of physical item.</a:t>
            </a:r>
          </a:p>
          <a:p>
            <a:endParaRPr lang="en-US" baseline="0" dirty="0"/>
          </a:p>
          <a:p>
            <a:r>
              <a:rPr lang="en-US" baseline="0" dirty="0"/>
              <a:t>Merchandisers buy the item and then sell it, hopefully for more than they paid for it.</a:t>
            </a:r>
          </a:p>
          <a:p>
            <a:endParaRPr lang="en-US" baseline="0" dirty="0"/>
          </a:p>
          <a:p>
            <a:r>
              <a:rPr lang="en-US" baseline="0" dirty="0"/>
              <a:t>Some example of merchandisers include:</a:t>
            </a:r>
          </a:p>
          <a:p>
            <a:r>
              <a:rPr lang="en-US" baseline="0" dirty="0"/>
              <a:t>Walmart</a:t>
            </a:r>
          </a:p>
          <a:p>
            <a:r>
              <a:rPr lang="en-US" baseline="0" dirty="0"/>
              <a:t>Apple</a:t>
            </a:r>
          </a:p>
          <a:p>
            <a:r>
              <a:rPr lang="en-US" baseline="0" dirty="0"/>
              <a:t>Academy Sports</a:t>
            </a:r>
          </a:p>
          <a:p>
            <a:endParaRPr lang="en-US" baseline="0" dirty="0"/>
          </a:p>
          <a:p>
            <a:r>
              <a:rPr lang="en-US" baseline="0" dirty="0"/>
              <a:t>Walmart buys soup from Campbell’s maybe for 25¢ per can. </a:t>
            </a:r>
          </a:p>
          <a:p>
            <a:r>
              <a:rPr lang="en-US" baseline="0" dirty="0"/>
              <a:t>That’s called cost.</a:t>
            </a:r>
          </a:p>
          <a:p>
            <a:endParaRPr lang="en-US" baseline="0" dirty="0"/>
          </a:p>
          <a:p>
            <a:r>
              <a:rPr lang="en-US" baseline="0" dirty="0"/>
              <a:t>Then they sell it to their customers for $1 per can.</a:t>
            </a:r>
          </a:p>
          <a:p>
            <a:r>
              <a:rPr lang="en-US" baseline="0" dirty="0"/>
              <a:t>That’s called selling price.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CF4CBA-8694-4155-8D7C-CAA1560AC49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9716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hope selling price is greater than cost so that we can earn a gross</a:t>
            </a:r>
            <a:r>
              <a:rPr lang="en-US" baseline="0" dirty="0"/>
              <a:t> profit.</a:t>
            </a:r>
          </a:p>
          <a:p>
            <a:endParaRPr lang="en-US" baseline="0" dirty="0"/>
          </a:p>
          <a:p>
            <a:r>
              <a:rPr lang="en-US" baseline="0" dirty="0"/>
              <a:t>The $1 selling price is our revenue.</a:t>
            </a:r>
          </a:p>
          <a:p>
            <a:r>
              <a:rPr lang="en-US" baseline="0" dirty="0"/>
              <a:t>The 25¢ cost is an expense called cost of goods sold.</a:t>
            </a:r>
          </a:p>
          <a:p>
            <a:r>
              <a:rPr lang="en-US" baseline="0" dirty="0"/>
              <a:t>The difference is our gross profit.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CF4CBA-8694-4155-8D7C-CAA1560AC49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18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merchandising companies also have other expenses just like service companies like rent, utilities, and salaries.</a:t>
            </a:r>
          </a:p>
          <a:p>
            <a:r>
              <a:rPr lang="en-US" dirty="0"/>
              <a:t>Those</a:t>
            </a:r>
            <a:r>
              <a:rPr lang="en-US" baseline="0" dirty="0"/>
              <a:t> get subtracted from gross profit to calculate net income or loss.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CF4CBA-8694-4155-8D7C-CAA1560AC49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365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CF4CBA-8694-4155-8D7C-CAA1560AC49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981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" y="748242"/>
            <a:ext cx="3108960" cy="1591733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01359"/>
            <a:ext cx="2743200" cy="1103841"/>
          </a:xfrm>
        </p:spPr>
        <p:txBody>
          <a:bodyPr/>
          <a:lstStyle>
            <a:lvl1pPr marL="0" indent="0" algn="ctr">
              <a:buNone/>
              <a:defRPr sz="960"/>
            </a:lvl1pPr>
            <a:lvl2pPr marL="182880" indent="0" algn="ctr">
              <a:buNone/>
              <a:defRPr sz="800"/>
            </a:lvl2pPr>
            <a:lvl3pPr marL="365760" indent="0" algn="ctr">
              <a:buNone/>
              <a:defRPr sz="720"/>
            </a:lvl3pPr>
            <a:lvl4pPr marL="548640" indent="0" algn="ctr">
              <a:buNone/>
              <a:defRPr sz="640"/>
            </a:lvl4pPr>
            <a:lvl5pPr marL="731520" indent="0" algn="ctr">
              <a:buNone/>
              <a:defRPr sz="640"/>
            </a:lvl5pPr>
            <a:lvl6pPr marL="914400" indent="0" algn="ctr">
              <a:buNone/>
              <a:defRPr sz="640"/>
            </a:lvl6pPr>
            <a:lvl7pPr marL="1097280" indent="0" algn="ctr">
              <a:buNone/>
              <a:defRPr sz="640"/>
            </a:lvl7pPr>
            <a:lvl8pPr marL="1280160" indent="0" algn="ctr">
              <a:buNone/>
              <a:defRPr sz="640"/>
            </a:lvl8pPr>
            <a:lvl9pPr marL="1463040" indent="0" algn="ctr">
              <a:buNone/>
              <a:defRPr sz="6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D309-A79C-4B7F-A825-D7CD7F02D6FA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F628-089B-45FE-B7D8-F0FCD4B1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0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D309-A79C-4B7F-A825-D7CD7F02D6FA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F628-089B-45FE-B7D8-F0FCD4B1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04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7470" y="243417"/>
            <a:ext cx="788670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460" y="243417"/>
            <a:ext cx="2320290" cy="387455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D309-A79C-4B7F-A825-D7CD7F02D6FA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F628-089B-45FE-B7D8-F0FCD4B1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668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D309-A79C-4B7F-A825-D7CD7F02D6FA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F628-089B-45FE-B7D8-F0FCD4B1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6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555" y="1139826"/>
            <a:ext cx="3154680" cy="190182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555" y="3059643"/>
            <a:ext cx="3154680" cy="1000125"/>
          </a:xfrm>
        </p:spPr>
        <p:txBody>
          <a:bodyPr/>
          <a:lstStyle>
            <a:lvl1pPr marL="0" indent="0">
              <a:buNone/>
              <a:defRPr sz="960">
                <a:solidFill>
                  <a:schemeClr val="tx1"/>
                </a:solidFill>
              </a:defRPr>
            </a:lvl1pPr>
            <a:lvl2pPr marL="18288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365760" indent="0">
              <a:buNone/>
              <a:defRPr sz="720">
                <a:solidFill>
                  <a:schemeClr val="tx1">
                    <a:tint val="75000"/>
                  </a:schemeClr>
                </a:solidFill>
              </a:defRPr>
            </a:lvl3pPr>
            <a:lvl4pPr marL="54864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4pPr>
            <a:lvl5pPr marL="73152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5pPr>
            <a:lvl6pPr marL="91440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6pPr>
            <a:lvl7pPr marL="109728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7pPr>
            <a:lvl8pPr marL="128016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8pPr>
            <a:lvl9pPr marL="146304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D309-A79C-4B7F-A825-D7CD7F02D6FA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F628-089B-45FE-B7D8-F0FCD4B1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866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460" y="1217083"/>
            <a:ext cx="1554480" cy="290089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1660" y="1217083"/>
            <a:ext cx="1554480" cy="290089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D309-A79C-4B7F-A825-D7CD7F02D6FA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F628-089B-45FE-B7D8-F0FCD4B1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11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" y="243418"/>
            <a:ext cx="3154680" cy="8837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7" y="1120775"/>
            <a:ext cx="1547336" cy="54927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7" y="1670050"/>
            <a:ext cx="1547336" cy="245639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1660" y="1120775"/>
            <a:ext cx="1554956" cy="54927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1660" y="1670050"/>
            <a:ext cx="1554956" cy="245639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D309-A79C-4B7F-A825-D7CD7F02D6FA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F628-089B-45FE-B7D8-F0FCD4B1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43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D309-A79C-4B7F-A825-D7CD7F02D6FA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F628-089B-45FE-B7D8-F0FCD4B1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062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C47C6D9-C395-4B4D-A170-55CF8DF18DC1}"/>
              </a:ext>
            </a:extLst>
          </p:cNvPr>
          <p:cNvSpPr/>
          <p:nvPr/>
        </p:nvSpPr>
        <p:spPr>
          <a:xfrm>
            <a:off x="359518" y="232802"/>
            <a:ext cx="2949710" cy="41660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839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7" y="304800"/>
            <a:ext cx="1179671" cy="106680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956" y="658285"/>
            <a:ext cx="1851660" cy="3249083"/>
          </a:xfrm>
        </p:spPr>
        <p:txBody>
          <a:bodyPr/>
          <a:lstStyle>
            <a:lvl1pPr>
              <a:defRPr sz="1280"/>
            </a:lvl1pPr>
            <a:lvl2pPr>
              <a:defRPr sz="1120"/>
            </a:lvl2pPr>
            <a:lvl3pPr>
              <a:defRPr sz="96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7" y="1371600"/>
            <a:ext cx="1179671" cy="2541059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D309-A79C-4B7F-A825-D7CD7F02D6FA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F628-089B-45FE-B7D8-F0FCD4B1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90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7" y="304800"/>
            <a:ext cx="1179671" cy="106680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54956" y="658285"/>
            <a:ext cx="1851660" cy="3249083"/>
          </a:xfrm>
        </p:spPr>
        <p:txBody>
          <a:bodyPr anchor="t"/>
          <a:lstStyle>
            <a:lvl1pPr marL="0" indent="0">
              <a:buNone/>
              <a:defRPr sz="1280"/>
            </a:lvl1pPr>
            <a:lvl2pPr marL="182880" indent="0">
              <a:buNone/>
              <a:defRPr sz="1120"/>
            </a:lvl2pPr>
            <a:lvl3pPr marL="365760" indent="0">
              <a:buNone/>
              <a:defRPr sz="960"/>
            </a:lvl3pPr>
            <a:lvl4pPr marL="548640" indent="0">
              <a:buNone/>
              <a:defRPr sz="800"/>
            </a:lvl4pPr>
            <a:lvl5pPr marL="731520" indent="0">
              <a:buNone/>
              <a:defRPr sz="800"/>
            </a:lvl5pPr>
            <a:lvl6pPr marL="914400" indent="0">
              <a:buNone/>
              <a:defRPr sz="800"/>
            </a:lvl6pPr>
            <a:lvl7pPr marL="1097280" indent="0">
              <a:buNone/>
              <a:defRPr sz="800"/>
            </a:lvl7pPr>
            <a:lvl8pPr marL="1280160" indent="0">
              <a:buNone/>
              <a:defRPr sz="800"/>
            </a:lvl8pPr>
            <a:lvl9pPr marL="1463040" indent="0">
              <a:buNone/>
              <a:defRPr sz="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7" y="1371600"/>
            <a:ext cx="1179671" cy="2541059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D309-A79C-4B7F-A825-D7CD7F02D6FA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F628-089B-45FE-B7D8-F0FCD4B1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72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" y="243418"/>
            <a:ext cx="315468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" y="1217083"/>
            <a:ext cx="315468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" y="4237568"/>
            <a:ext cx="82296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FD309-A79C-4B7F-A825-D7CD7F02D6FA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1580" y="4237568"/>
            <a:ext cx="123444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83180" y="4237568"/>
            <a:ext cx="82296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5F628-089B-45FE-B7D8-F0FCD4B1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1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65760" rtl="0" eaLnBrk="1" latinLnBrk="0" hangingPunct="1">
        <a:lnSpc>
          <a:spcPct val="90000"/>
        </a:lnSpc>
        <a:spcBef>
          <a:spcPct val="0"/>
        </a:spcBef>
        <a:buNone/>
        <a:defRPr sz="17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36576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12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1966F5-8510-46BD-9260-8DB17FB87E0F}"/>
              </a:ext>
            </a:extLst>
          </p:cNvPr>
          <p:cNvSpPr txBox="1"/>
          <p:nvPr/>
        </p:nvSpPr>
        <p:spPr>
          <a:xfrm>
            <a:off x="361950" y="212278"/>
            <a:ext cx="293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howcard Gothic" panose="04020904020102020604" pitchFamily="82" charset="0"/>
              </a:rPr>
              <a:t>What is Profit?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F9401-71B9-41E0-A1F5-2AC2C9D6F962}"/>
              </a:ext>
            </a:extLst>
          </p:cNvPr>
          <p:cNvSpPr txBox="1"/>
          <p:nvPr/>
        </p:nvSpPr>
        <p:spPr>
          <a:xfrm>
            <a:off x="361950" y="1054893"/>
            <a:ext cx="29337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Money or Value</a:t>
            </a:r>
            <a:b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EARNED</a:t>
            </a:r>
            <a:b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from customers</a:t>
            </a:r>
          </a:p>
          <a:p>
            <a:pPr algn="ctr">
              <a:spcAft>
                <a:spcPts val="1800"/>
              </a:spcAf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minus</a:t>
            </a:r>
          </a:p>
          <a:p>
            <a:pPr algn="ctr">
              <a:spcAft>
                <a:spcPts val="1800"/>
              </a:spcAft>
            </a:pP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Money or Value</a:t>
            </a:r>
            <a:b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USED</a:t>
            </a:r>
            <a:b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to earn</a:t>
            </a:r>
          </a:p>
        </p:txBody>
      </p:sp>
    </p:spTree>
    <p:extLst>
      <p:ext uri="{BB962C8B-B14F-4D97-AF65-F5344CB8AC3E}">
        <p14:creationId xmlns:p14="http://schemas.microsoft.com/office/powerpoint/2010/main" val="2550842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1966F5-8510-46BD-9260-8DB17FB87E0F}"/>
              </a:ext>
            </a:extLst>
          </p:cNvPr>
          <p:cNvSpPr txBox="1"/>
          <p:nvPr/>
        </p:nvSpPr>
        <p:spPr>
          <a:xfrm>
            <a:off x="361950" y="212278"/>
            <a:ext cx="2933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howcard Gothic" panose="04020904020102020604" pitchFamily="82" charset="0"/>
              </a:rPr>
              <a:t>the</a:t>
            </a:r>
          </a:p>
          <a:p>
            <a:pPr algn="ctr"/>
            <a:r>
              <a:rPr lang="en-US" sz="2400" dirty="0">
                <a:latin typeface="Showcard Gothic" panose="04020904020102020604" pitchFamily="82" charset="0"/>
              </a:rPr>
              <a:t>Income Statement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F9401-71B9-41E0-A1F5-2AC2C9D6F962}"/>
              </a:ext>
            </a:extLst>
          </p:cNvPr>
          <p:cNvSpPr txBox="1"/>
          <p:nvPr/>
        </p:nvSpPr>
        <p:spPr>
          <a:xfrm>
            <a:off x="361950" y="1574353"/>
            <a:ext cx="2933700" cy="2792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Revenues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– Cost of Goods Sold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= Gross Profit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– Expenses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= Net Income (Profit)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93316A1-C97A-4A77-816B-5FA60A319BC8}"/>
              </a:ext>
            </a:extLst>
          </p:cNvPr>
          <p:cNvSpPr/>
          <p:nvPr/>
        </p:nvSpPr>
        <p:spPr>
          <a:xfrm>
            <a:off x="955170" y="1574353"/>
            <a:ext cx="302859" cy="302859"/>
          </a:xfrm>
          <a:prstGeom prst="ellipse">
            <a:avLst/>
          </a:prstGeom>
          <a:solidFill>
            <a:srgbClr val="CC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310EC6C-4383-47F3-9337-2ADC82548E48}"/>
              </a:ext>
            </a:extLst>
          </p:cNvPr>
          <p:cNvSpPr/>
          <p:nvPr/>
        </p:nvSpPr>
        <p:spPr>
          <a:xfrm>
            <a:off x="576595" y="2073417"/>
            <a:ext cx="302859" cy="302859"/>
          </a:xfrm>
          <a:prstGeom prst="ellipse">
            <a:avLst/>
          </a:prstGeom>
          <a:solidFill>
            <a:srgbClr val="CC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BC83574-A637-4E63-84F1-CE0F4FEDA796}"/>
              </a:ext>
            </a:extLst>
          </p:cNvPr>
          <p:cNvSpPr/>
          <p:nvPr/>
        </p:nvSpPr>
        <p:spPr>
          <a:xfrm>
            <a:off x="2685928" y="2667517"/>
            <a:ext cx="302859" cy="302859"/>
          </a:xfrm>
          <a:prstGeom prst="ellipse">
            <a:avLst/>
          </a:prstGeom>
          <a:solidFill>
            <a:srgbClr val="CC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ED66EAC-CD74-4FEF-BD40-883C442095C6}"/>
              </a:ext>
            </a:extLst>
          </p:cNvPr>
          <p:cNvSpPr/>
          <p:nvPr/>
        </p:nvSpPr>
        <p:spPr>
          <a:xfrm>
            <a:off x="2493729" y="3214099"/>
            <a:ext cx="302859" cy="302859"/>
          </a:xfrm>
          <a:prstGeom prst="ellipse">
            <a:avLst/>
          </a:prstGeom>
          <a:solidFill>
            <a:srgbClr val="CC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0AB0790-F62C-4A0C-B284-FC8E3C7FF13A}"/>
              </a:ext>
            </a:extLst>
          </p:cNvPr>
          <p:cNvSpPr/>
          <p:nvPr/>
        </p:nvSpPr>
        <p:spPr>
          <a:xfrm>
            <a:off x="693080" y="3676044"/>
            <a:ext cx="302859" cy="302859"/>
          </a:xfrm>
          <a:prstGeom prst="ellipse">
            <a:avLst/>
          </a:prstGeom>
          <a:solidFill>
            <a:srgbClr val="CC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34118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1966F5-8510-46BD-9260-8DB17FB87E0F}"/>
              </a:ext>
            </a:extLst>
          </p:cNvPr>
          <p:cNvSpPr txBox="1"/>
          <p:nvPr/>
        </p:nvSpPr>
        <p:spPr>
          <a:xfrm>
            <a:off x="361950" y="212278"/>
            <a:ext cx="2933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howcard Gothic" panose="04020904020102020604" pitchFamily="82" charset="0"/>
              </a:rPr>
              <a:t>To FIND</a:t>
            </a:r>
            <a:br>
              <a:rPr lang="en-US" sz="2400" dirty="0">
                <a:latin typeface="Showcard Gothic" panose="04020904020102020604" pitchFamily="82" charset="0"/>
              </a:rPr>
            </a:br>
            <a:r>
              <a:rPr lang="en-US" sz="2400" dirty="0">
                <a:latin typeface="Showcard Gothic" panose="04020904020102020604" pitchFamily="82" charset="0"/>
              </a:rPr>
              <a:t>the Lock Codes</a:t>
            </a:r>
          </a:p>
          <a:p>
            <a:pPr algn="ctr"/>
            <a:r>
              <a:rPr lang="en-US" sz="2400" dirty="0">
                <a:latin typeface="Showcard Gothic" panose="04020904020102020604" pitchFamily="82" charset="0"/>
              </a:rPr>
              <a:t>You’ll need: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F9401-71B9-41E0-A1F5-2AC2C9D6F962}"/>
              </a:ext>
            </a:extLst>
          </p:cNvPr>
          <p:cNvSpPr txBox="1"/>
          <p:nvPr/>
        </p:nvSpPr>
        <p:spPr>
          <a:xfrm>
            <a:off x="361950" y="1435845"/>
            <a:ext cx="293370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300" b="1" i="1" dirty="0">
                <a:latin typeface="Arial Narrow" panose="020B0606020202030204" pitchFamily="34" charset="0"/>
                <a:cs typeface="Arial" panose="020B0604020202020204" pitchFamily="34" charset="0"/>
              </a:rPr>
              <a:t>Category Cards</a:t>
            </a:r>
          </a:p>
          <a:p>
            <a:pPr algn="ctr">
              <a:spcAft>
                <a:spcPts val="1200"/>
              </a:spcAft>
            </a:pPr>
            <a:r>
              <a:rPr lang="en-US" sz="2300" b="1" i="1" dirty="0">
                <a:latin typeface="Arial Narrow" panose="020B0606020202030204" pitchFamily="34" charset="0"/>
                <a:cs typeface="Arial" panose="020B0604020202020204" pitchFamily="34" charset="0"/>
              </a:rPr>
              <a:t>Transaction Cards</a:t>
            </a:r>
          </a:p>
          <a:p>
            <a:pPr algn="ctr">
              <a:spcAft>
                <a:spcPts val="1200"/>
              </a:spcAft>
            </a:pPr>
            <a:r>
              <a:rPr lang="en-US" sz="2300" b="1" i="1" dirty="0">
                <a:latin typeface="Arial Narrow" panose="020B0606020202030204" pitchFamily="34" charset="0"/>
                <a:cs typeface="Arial" panose="020B0604020202020204" pitchFamily="34" charset="0"/>
              </a:rPr>
              <a:t>Laptop (Website/Locks)</a:t>
            </a:r>
          </a:p>
          <a:p>
            <a:pPr algn="ctr">
              <a:spcAft>
                <a:spcPts val="1200"/>
              </a:spcAft>
            </a:pPr>
            <a:r>
              <a:rPr lang="en-US" sz="2300" b="1" i="1" dirty="0">
                <a:latin typeface="Arial Narrow" panose="020B0606020202030204" pitchFamily="34" charset="0"/>
                <a:cs typeface="Arial" panose="020B0604020202020204" pitchFamily="34" charset="0"/>
              </a:rPr>
              <a:t>Teamwork</a:t>
            </a:r>
          </a:p>
          <a:p>
            <a:pPr algn="ctr">
              <a:spcAft>
                <a:spcPts val="1200"/>
              </a:spcAft>
            </a:pPr>
            <a:r>
              <a:rPr lang="en-US" sz="2300" b="1" i="1" dirty="0">
                <a:latin typeface="Arial Narrow" panose="020B0606020202030204" pitchFamily="34" charset="0"/>
                <a:cs typeface="Arial" panose="020B0604020202020204" pitchFamily="34" charset="0"/>
              </a:rPr>
              <a:t>Maybe some hints.</a:t>
            </a:r>
          </a:p>
        </p:txBody>
      </p:sp>
    </p:spTree>
    <p:extLst>
      <p:ext uri="{BB962C8B-B14F-4D97-AF65-F5344CB8AC3E}">
        <p14:creationId xmlns:p14="http://schemas.microsoft.com/office/powerpoint/2010/main" val="3153518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1966F5-8510-46BD-9260-8DB17FB87E0F}"/>
              </a:ext>
            </a:extLst>
          </p:cNvPr>
          <p:cNvSpPr txBox="1"/>
          <p:nvPr/>
        </p:nvSpPr>
        <p:spPr>
          <a:xfrm>
            <a:off x="361950" y="212278"/>
            <a:ext cx="2933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howcard Gothic" panose="04020904020102020604" pitchFamily="82" charset="0"/>
              </a:rPr>
              <a:t>Card Sorting</a:t>
            </a:r>
          </a:p>
          <a:p>
            <a:pPr algn="ctr"/>
            <a:r>
              <a:rPr lang="en-US" sz="2400" dirty="0">
                <a:latin typeface="Showcard Gothic" panose="04020904020102020604" pitchFamily="82" charset="0"/>
              </a:rPr>
              <a:t>(Task 1)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F9401-71B9-41E0-A1F5-2AC2C9D6F962}"/>
              </a:ext>
            </a:extLst>
          </p:cNvPr>
          <p:cNvSpPr txBox="1"/>
          <p:nvPr/>
        </p:nvSpPr>
        <p:spPr>
          <a:xfrm>
            <a:off x="438150" y="1054893"/>
            <a:ext cx="29337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4 Category Cards</a:t>
            </a:r>
          </a:p>
          <a:p>
            <a:pPr algn="ctr">
              <a:spcAft>
                <a:spcPts val="1200"/>
              </a:spcAf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12 Transaction Cards</a:t>
            </a:r>
          </a:p>
          <a:p>
            <a:pPr algn="ctr">
              <a:spcAft>
                <a:spcPts val="1200"/>
              </a:spcAf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Put each transaction with one of the 4 categories</a:t>
            </a:r>
          </a:p>
          <a:p>
            <a:pPr algn="ctr">
              <a:spcAft>
                <a:spcPts val="1200"/>
              </a:spcAft>
            </a:pPr>
            <a:endParaRPr lang="en-US" sz="2400" b="1" i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39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1966F5-8510-46BD-9260-8DB17FB87E0F}"/>
              </a:ext>
            </a:extLst>
          </p:cNvPr>
          <p:cNvSpPr txBox="1"/>
          <p:nvPr/>
        </p:nvSpPr>
        <p:spPr>
          <a:xfrm>
            <a:off x="361950" y="212278"/>
            <a:ext cx="29337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howcard Gothic" panose="04020904020102020604" pitchFamily="82" charset="0"/>
              </a:rPr>
              <a:t>Income Statement Escape</a:t>
            </a:r>
            <a:br>
              <a:rPr lang="en-US" sz="2400" dirty="0">
                <a:latin typeface="Showcard Gothic" panose="04020904020102020604" pitchFamily="82" charset="0"/>
              </a:rPr>
            </a:br>
            <a:r>
              <a:rPr lang="en-US" sz="2400" dirty="0">
                <a:latin typeface="Showcard Gothic" panose="04020904020102020604" pitchFamily="82" charset="0"/>
              </a:rPr>
              <a:t>(Task 2)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F9401-71B9-41E0-A1F5-2AC2C9D6F962}"/>
              </a:ext>
            </a:extLst>
          </p:cNvPr>
          <p:cNvSpPr txBox="1"/>
          <p:nvPr/>
        </p:nvSpPr>
        <p:spPr>
          <a:xfrm>
            <a:off x="361951" y="1781938"/>
            <a:ext cx="29337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On website,</a:t>
            </a:r>
            <a:b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enter category totals as lock codes</a:t>
            </a:r>
          </a:p>
          <a:p>
            <a:pPr algn="ctr">
              <a:spcAft>
                <a:spcPts val="1800"/>
              </a:spcAf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5 open locks</a:t>
            </a:r>
            <a:b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=ESCAPE!</a:t>
            </a:r>
          </a:p>
        </p:txBody>
      </p:sp>
    </p:spTree>
    <p:extLst>
      <p:ext uri="{BB962C8B-B14F-4D97-AF65-F5344CB8AC3E}">
        <p14:creationId xmlns:p14="http://schemas.microsoft.com/office/powerpoint/2010/main" val="2326865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1966F5-8510-46BD-9260-8DB17FB87E0F}"/>
              </a:ext>
            </a:extLst>
          </p:cNvPr>
          <p:cNvSpPr txBox="1"/>
          <p:nvPr/>
        </p:nvSpPr>
        <p:spPr>
          <a:xfrm>
            <a:off x="361950" y="212278"/>
            <a:ext cx="293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howcard Gothic" panose="04020904020102020604" pitchFamily="82" charset="0"/>
              </a:rPr>
              <a:t>Need Help?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F9401-71B9-41E0-A1F5-2AC2C9D6F962}"/>
              </a:ext>
            </a:extLst>
          </p:cNvPr>
          <p:cNvSpPr txBox="1"/>
          <p:nvPr/>
        </p:nvSpPr>
        <p:spPr>
          <a:xfrm>
            <a:off x="361950" y="1054893"/>
            <a:ext cx="2933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Ask for a hint </a:t>
            </a:r>
            <a:b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if you can’t </a:t>
            </a:r>
            <a:b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get a lock open</a:t>
            </a:r>
          </a:p>
        </p:txBody>
      </p:sp>
    </p:spTree>
    <p:extLst>
      <p:ext uri="{BB962C8B-B14F-4D97-AF65-F5344CB8AC3E}">
        <p14:creationId xmlns:p14="http://schemas.microsoft.com/office/powerpoint/2010/main" val="1838730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1966F5-8510-46BD-9260-8DB17FB87E0F}"/>
              </a:ext>
            </a:extLst>
          </p:cNvPr>
          <p:cNvSpPr txBox="1"/>
          <p:nvPr/>
        </p:nvSpPr>
        <p:spPr>
          <a:xfrm>
            <a:off x="361950" y="212278"/>
            <a:ext cx="2933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howcard Gothic" panose="04020904020102020604" pitchFamily="82" charset="0"/>
              </a:rPr>
              <a:t>After YOU</a:t>
            </a:r>
            <a:br>
              <a:rPr lang="en-US" sz="2400" dirty="0">
                <a:latin typeface="Showcard Gothic" panose="04020904020102020604" pitchFamily="82" charset="0"/>
              </a:rPr>
            </a:br>
            <a:r>
              <a:rPr lang="en-US" sz="2400" dirty="0">
                <a:latin typeface="Showcard Gothic" panose="04020904020102020604" pitchFamily="82" charset="0"/>
              </a:rPr>
              <a:t>ESCAPE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F9401-71B9-41E0-A1F5-2AC2C9D6F962}"/>
              </a:ext>
            </a:extLst>
          </p:cNvPr>
          <p:cNvSpPr txBox="1"/>
          <p:nvPr/>
        </p:nvSpPr>
        <p:spPr>
          <a:xfrm>
            <a:off x="361950" y="1054893"/>
            <a:ext cx="2933700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Think about …</a:t>
            </a:r>
          </a:p>
          <a:p>
            <a:pPr algn="ctr">
              <a:spcAft>
                <a:spcPts val="1800"/>
              </a:spcAf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Are you pleased with your profit </a:t>
            </a:r>
            <a:b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(net income)?</a:t>
            </a:r>
          </a:p>
          <a:p>
            <a:pPr algn="ctr">
              <a:spcAft>
                <a:spcPts val="1800"/>
              </a:spcAf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And</a:t>
            </a:r>
          </a:p>
          <a:p>
            <a:pPr algn="ctr">
              <a:spcAft>
                <a:spcPts val="1800"/>
              </a:spcAf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What actions would make it better?</a:t>
            </a:r>
          </a:p>
        </p:txBody>
      </p:sp>
    </p:spTree>
    <p:extLst>
      <p:ext uri="{BB962C8B-B14F-4D97-AF65-F5344CB8AC3E}">
        <p14:creationId xmlns:p14="http://schemas.microsoft.com/office/powerpoint/2010/main" val="1512287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1966F5-8510-46BD-9260-8DB17FB87E0F}"/>
              </a:ext>
            </a:extLst>
          </p:cNvPr>
          <p:cNvSpPr txBox="1"/>
          <p:nvPr/>
        </p:nvSpPr>
        <p:spPr>
          <a:xfrm>
            <a:off x="361950" y="212278"/>
            <a:ext cx="293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howcard Gothic" panose="04020904020102020604" pitchFamily="82" charset="0"/>
              </a:rPr>
              <a:t>What is Profit?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F9401-71B9-41E0-A1F5-2AC2C9D6F962}"/>
              </a:ext>
            </a:extLst>
          </p:cNvPr>
          <p:cNvSpPr txBox="1"/>
          <p:nvPr/>
        </p:nvSpPr>
        <p:spPr>
          <a:xfrm>
            <a:off x="361950" y="1054893"/>
            <a:ext cx="293370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Revenues</a:t>
            </a:r>
          </a:p>
          <a:p>
            <a:pPr algn="ctr">
              <a:spcAft>
                <a:spcPts val="1800"/>
              </a:spcAf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minus</a:t>
            </a:r>
          </a:p>
          <a:p>
            <a:pPr algn="ctr">
              <a:spcAft>
                <a:spcPts val="1800"/>
              </a:spcAft>
            </a:pP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Expenses</a:t>
            </a:r>
          </a:p>
          <a:p>
            <a:pPr algn="ctr">
              <a:spcAft>
                <a:spcPts val="1800"/>
              </a:spcAf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=Net Income (Profit)</a:t>
            </a:r>
            <a:b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or Net Loss</a:t>
            </a:r>
          </a:p>
        </p:txBody>
      </p:sp>
    </p:spTree>
    <p:extLst>
      <p:ext uri="{BB962C8B-B14F-4D97-AF65-F5344CB8AC3E}">
        <p14:creationId xmlns:p14="http://schemas.microsoft.com/office/powerpoint/2010/main" val="1865959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1966F5-8510-46BD-9260-8DB17FB87E0F}"/>
              </a:ext>
            </a:extLst>
          </p:cNvPr>
          <p:cNvSpPr txBox="1"/>
          <p:nvPr/>
        </p:nvSpPr>
        <p:spPr>
          <a:xfrm>
            <a:off x="361950" y="212278"/>
            <a:ext cx="293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howcard Gothic" panose="04020904020102020604" pitchFamily="82" charset="0"/>
              </a:rPr>
              <a:t>Profit Example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F9401-71B9-41E0-A1F5-2AC2C9D6F962}"/>
              </a:ext>
            </a:extLst>
          </p:cNvPr>
          <p:cNvSpPr txBox="1"/>
          <p:nvPr/>
        </p:nvSpPr>
        <p:spPr>
          <a:xfrm>
            <a:off x="361950" y="752111"/>
            <a:ext cx="29337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tabLst>
                <a:tab pos="2689225" algn="r"/>
              </a:tabLst>
            </a:pPr>
            <a: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Revenues</a:t>
            </a:r>
            <a:b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Services	$10,000</a:t>
            </a:r>
          </a:p>
          <a:p>
            <a:pPr>
              <a:spcAft>
                <a:spcPts val="1800"/>
              </a:spcAft>
              <a:tabLst>
                <a:tab pos="2689225" algn="r"/>
              </a:tabLst>
            </a:pP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Expenses</a:t>
            </a:r>
            <a:b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Rent	$2,000</a:t>
            </a:r>
            <a:b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Utilities	$1,500</a:t>
            </a:r>
            <a:b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Salaries	</a:t>
            </a:r>
            <a:r>
              <a:rPr lang="en-US" sz="2400" b="1" i="1" u="sng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$4,000</a:t>
            </a:r>
            <a:b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Total	$7,500</a:t>
            </a:r>
          </a:p>
          <a:p>
            <a:pPr>
              <a:spcAft>
                <a:spcPts val="1800"/>
              </a:spcAft>
              <a:tabLst>
                <a:tab pos="2689225" algn="r"/>
              </a:tabLs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Net Income	$2,500</a:t>
            </a:r>
          </a:p>
        </p:txBody>
      </p:sp>
    </p:spTree>
    <p:extLst>
      <p:ext uri="{BB962C8B-B14F-4D97-AF65-F5344CB8AC3E}">
        <p14:creationId xmlns:p14="http://schemas.microsoft.com/office/powerpoint/2010/main" val="1444383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1966F5-8510-46BD-9260-8DB17FB87E0F}"/>
              </a:ext>
            </a:extLst>
          </p:cNvPr>
          <p:cNvSpPr txBox="1"/>
          <p:nvPr/>
        </p:nvSpPr>
        <p:spPr>
          <a:xfrm>
            <a:off x="361950" y="212278"/>
            <a:ext cx="293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howcard Gothic" panose="04020904020102020604" pitchFamily="82" charset="0"/>
              </a:rPr>
              <a:t>LOSS Example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F9401-71B9-41E0-A1F5-2AC2C9D6F962}"/>
              </a:ext>
            </a:extLst>
          </p:cNvPr>
          <p:cNvSpPr txBox="1"/>
          <p:nvPr/>
        </p:nvSpPr>
        <p:spPr>
          <a:xfrm>
            <a:off x="361950" y="752111"/>
            <a:ext cx="29337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tabLst>
                <a:tab pos="2689225" algn="r"/>
              </a:tabLst>
            </a:pPr>
            <a: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Revenues</a:t>
            </a:r>
            <a:b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Services	$10,000</a:t>
            </a:r>
          </a:p>
          <a:p>
            <a:pPr>
              <a:spcAft>
                <a:spcPts val="1800"/>
              </a:spcAft>
              <a:tabLst>
                <a:tab pos="2689225" algn="r"/>
              </a:tabLst>
            </a:pP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Expenses</a:t>
            </a:r>
            <a:b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Rent	$5,000</a:t>
            </a:r>
            <a:b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Utilities	$1,500</a:t>
            </a:r>
            <a:b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Salaries	</a:t>
            </a:r>
            <a:r>
              <a:rPr lang="en-US" sz="2400" b="1" i="1" u="sng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$4,000</a:t>
            </a:r>
            <a:b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Total	$10,500</a:t>
            </a:r>
          </a:p>
          <a:p>
            <a:pPr>
              <a:spcAft>
                <a:spcPts val="1800"/>
              </a:spcAft>
              <a:tabLst>
                <a:tab pos="2689225" algn="r"/>
              </a:tabLs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Net Loss	($500)</a:t>
            </a:r>
          </a:p>
        </p:txBody>
      </p:sp>
    </p:spTree>
    <p:extLst>
      <p:ext uri="{BB962C8B-B14F-4D97-AF65-F5344CB8AC3E}">
        <p14:creationId xmlns:p14="http://schemas.microsoft.com/office/powerpoint/2010/main" val="1881530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1966F5-8510-46BD-9260-8DB17FB87E0F}"/>
              </a:ext>
            </a:extLst>
          </p:cNvPr>
          <p:cNvSpPr txBox="1"/>
          <p:nvPr/>
        </p:nvSpPr>
        <p:spPr>
          <a:xfrm>
            <a:off x="361950" y="212278"/>
            <a:ext cx="293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howcard Gothic" panose="04020904020102020604" pitchFamily="82" charset="0"/>
              </a:rPr>
              <a:t>Merchandising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F9401-71B9-41E0-A1F5-2AC2C9D6F962}"/>
              </a:ext>
            </a:extLst>
          </p:cNvPr>
          <p:cNvSpPr txBox="1"/>
          <p:nvPr/>
        </p:nvSpPr>
        <p:spPr>
          <a:xfrm>
            <a:off x="361950" y="752111"/>
            <a:ext cx="2933700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tabLst>
                <a:tab pos="2689225" algn="r"/>
              </a:tabLst>
            </a:pP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 business that buys a product at one price</a:t>
            </a:r>
            <a:b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(cost).</a:t>
            </a:r>
          </a:p>
          <a:p>
            <a:pPr>
              <a:spcAft>
                <a:spcPts val="1800"/>
              </a:spcAft>
              <a:tabLst>
                <a:tab pos="2689225" algn="r"/>
              </a:tabLst>
            </a:pPr>
            <a: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Then sells it to their customers for a higher price (selling price).</a:t>
            </a:r>
          </a:p>
        </p:txBody>
      </p:sp>
    </p:spTree>
    <p:extLst>
      <p:ext uri="{BB962C8B-B14F-4D97-AF65-F5344CB8AC3E}">
        <p14:creationId xmlns:p14="http://schemas.microsoft.com/office/powerpoint/2010/main" val="4216037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1966F5-8510-46BD-9260-8DB17FB87E0F}"/>
              </a:ext>
            </a:extLst>
          </p:cNvPr>
          <p:cNvSpPr txBox="1"/>
          <p:nvPr/>
        </p:nvSpPr>
        <p:spPr>
          <a:xfrm>
            <a:off x="361950" y="212278"/>
            <a:ext cx="293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howcard Gothic" panose="04020904020102020604" pitchFamily="82" charset="0"/>
              </a:rPr>
              <a:t>Merchandising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F9401-71B9-41E0-A1F5-2AC2C9D6F962}"/>
              </a:ext>
            </a:extLst>
          </p:cNvPr>
          <p:cNvSpPr txBox="1"/>
          <p:nvPr/>
        </p:nvSpPr>
        <p:spPr>
          <a:xfrm>
            <a:off x="361950" y="752111"/>
            <a:ext cx="29337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tabLst>
                <a:tab pos="2689225" algn="r"/>
              </a:tabLst>
            </a:pPr>
            <a: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Selling Price</a:t>
            </a:r>
            <a:b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= Sales Revenue</a:t>
            </a:r>
          </a:p>
          <a:p>
            <a:pPr>
              <a:spcAft>
                <a:spcPts val="1800"/>
              </a:spcAft>
              <a:tabLst>
                <a:tab pos="2689225" algn="r"/>
              </a:tabLst>
            </a:pP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Cost</a:t>
            </a:r>
            <a:b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= Cost of Goods Sold</a:t>
            </a:r>
            <a:b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 new kind of expense</a:t>
            </a:r>
          </a:p>
          <a:p>
            <a:pPr>
              <a:spcAft>
                <a:spcPts val="1800"/>
              </a:spcAft>
              <a:tabLst>
                <a:tab pos="2689225" algn="r"/>
              </a:tabLs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Gross Profit</a:t>
            </a:r>
            <a:b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=Revenue – COGS</a:t>
            </a:r>
          </a:p>
        </p:txBody>
      </p:sp>
    </p:spTree>
    <p:extLst>
      <p:ext uri="{BB962C8B-B14F-4D97-AF65-F5344CB8AC3E}">
        <p14:creationId xmlns:p14="http://schemas.microsoft.com/office/powerpoint/2010/main" val="1141921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1966F5-8510-46BD-9260-8DB17FB87E0F}"/>
              </a:ext>
            </a:extLst>
          </p:cNvPr>
          <p:cNvSpPr txBox="1"/>
          <p:nvPr/>
        </p:nvSpPr>
        <p:spPr>
          <a:xfrm>
            <a:off x="361950" y="212278"/>
            <a:ext cx="293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howcard Gothic" panose="04020904020102020604" pitchFamily="82" charset="0"/>
              </a:rPr>
              <a:t>Merchandising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F9401-71B9-41E0-A1F5-2AC2C9D6F962}"/>
              </a:ext>
            </a:extLst>
          </p:cNvPr>
          <p:cNvSpPr txBox="1"/>
          <p:nvPr/>
        </p:nvSpPr>
        <p:spPr>
          <a:xfrm>
            <a:off x="361950" y="752111"/>
            <a:ext cx="29337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tabLst>
                <a:tab pos="2689225" algn="r"/>
              </a:tabLst>
            </a:pPr>
            <a:r>
              <a:rPr lang="en-US" sz="2400" b="1" i="1" dirty="0">
                <a:solidFill>
                  <a:srgbClr val="CC33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Sales Revenue</a:t>
            </a:r>
          </a:p>
          <a:p>
            <a:pPr>
              <a:spcAft>
                <a:spcPts val="1800"/>
              </a:spcAft>
              <a:tabLst>
                <a:tab pos="2689225" algn="r"/>
              </a:tabLst>
            </a:pP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–Cost of Goods Sold</a:t>
            </a:r>
          </a:p>
          <a:p>
            <a:pPr>
              <a:spcAft>
                <a:spcPts val="1800"/>
              </a:spcAft>
              <a:tabLst>
                <a:tab pos="2689225" algn="r"/>
              </a:tabLs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=Gross Profit</a:t>
            </a:r>
          </a:p>
          <a:p>
            <a:pPr>
              <a:spcAft>
                <a:spcPts val="1800"/>
              </a:spcAft>
              <a:tabLst>
                <a:tab pos="2689225" algn="r"/>
              </a:tabLst>
            </a:pPr>
            <a:r>
              <a:rPr lang="en-US" sz="24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–Remaining Expenses</a:t>
            </a:r>
          </a:p>
          <a:p>
            <a:pPr>
              <a:spcAft>
                <a:spcPts val="1800"/>
              </a:spcAft>
              <a:tabLst>
                <a:tab pos="2689225" algn="r"/>
              </a:tabLst>
            </a:pP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= Net Income (Profit)</a:t>
            </a:r>
            <a:b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   or Net Loss</a:t>
            </a:r>
          </a:p>
        </p:txBody>
      </p:sp>
    </p:spTree>
    <p:extLst>
      <p:ext uri="{BB962C8B-B14F-4D97-AF65-F5344CB8AC3E}">
        <p14:creationId xmlns:p14="http://schemas.microsoft.com/office/powerpoint/2010/main" val="1844112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-shirts">
            <a:extLst>
              <a:ext uri="{FF2B5EF4-FFF2-40B4-BE49-F238E27FC236}">
                <a16:creationId xmlns:a16="http://schemas.microsoft.com/office/drawing/2014/main" id="{17C0CA69-B101-46E3-9740-129C3910C1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966818"/>
            <a:ext cx="2444750" cy="252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0668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1966F5-8510-46BD-9260-8DB17FB87E0F}"/>
              </a:ext>
            </a:extLst>
          </p:cNvPr>
          <p:cNvSpPr txBox="1"/>
          <p:nvPr/>
        </p:nvSpPr>
        <p:spPr>
          <a:xfrm>
            <a:off x="361950" y="212278"/>
            <a:ext cx="2933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howcard Gothic" panose="04020904020102020604" pitchFamily="82" charset="0"/>
              </a:rPr>
              <a:t>Make a </a:t>
            </a:r>
          </a:p>
          <a:p>
            <a:pPr algn="ctr"/>
            <a:r>
              <a:rPr lang="en-US" sz="2400" dirty="0">
                <a:latin typeface="Showcard Gothic" panose="04020904020102020604" pitchFamily="82" charset="0"/>
              </a:rPr>
              <a:t>Virtual escape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F9401-71B9-41E0-A1F5-2AC2C9D6F962}"/>
              </a:ext>
            </a:extLst>
          </p:cNvPr>
          <p:cNvSpPr txBox="1"/>
          <p:nvPr/>
        </p:nvSpPr>
        <p:spPr>
          <a:xfrm>
            <a:off x="361950" y="1043275"/>
            <a:ext cx="2933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Unlock 5 </a:t>
            </a:r>
            <a:b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virtual locks</a:t>
            </a:r>
          </a:p>
          <a:p>
            <a:pPr algn="ctr"/>
            <a:r>
              <a:rPr lang="en-US" sz="2400" b="1" i="1" dirty="0">
                <a:latin typeface="Arial Narrow" panose="020B0606020202030204" pitchFamily="34" charset="0"/>
                <a:cs typeface="Arial" panose="020B0604020202020204" pitchFamily="34" charset="0"/>
              </a:rPr>
              <a:t>online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D9C1FE4-6D8C-41E3-A55C-484CD637F9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425" t="23234" r="82196" b="63159"/>
          <a:stretch/>
        </p:blipFill>
        <p:spPr>
          <a:xfrm>
            <a:off x="652462" y="2328397"/>
            <a:ext cx="2352675" cy="202692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1F00A78-3235-47F9-B0F1-A60EF63D2818}"/>
              </a:ext>
            </a:extLst>
          </p:cNvPr>
          <p:cNvSpPr txBox="1"/>
          <p:nvPr/>
        </p:nvSpPr>
        <p:spPr>
          <a:xfrm>
            <a:off x="1057275" y="3281759"/>
            <a:ext cx="394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4FA5C7-9020-4206-B0F8-A9A1FAFF4D62}"/>
              </a:ext>
            </a:extLst>
          </p:cNvPr>
          <p:cNvSpPr txBox="1"/>
          <p:nvPr/>
        </p:nvSpPr>
        <p:spPr>
          <a:xfrm>
            <a:off x="1419225" y="3281758"/>
            <a:ext cx="394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AAD87E-D15E-493E-837C-64413E2A4C0E}"/>
              </a:ext>
            </a:extLst>
          </p:cNvPr>
          <p:cNvSpPr txBox="1"/>
          <p:nvPr/>
        </p:nvSpPr>
        <p:spPr>
          <a:xfrm>
            <a:off x="1776343" y="3281759"/>
            <a:ext cx="394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0C2F36-02D2-4A85-BBB0-9DEC6687B4FA}"/>
              </a:ext>
            </a:extLst>
          </p:cNvPr>
          <p:cNvSpPr txBox="1"/>
          <p:nvPr/>
        </p:nvSpPr>
        <p:spPr>
          <a:xfrm>
            <a:off x="2138293" y="3281758"/>
            <a:ext cx="394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CBCD86-D50B-4110-A7A7-B2002FA6F121}"/>
              </a:ext>
            </a:extLst>
          </p:cNvPr>
          <p:cNvSpPr/>
          <p:nvPr/>
        </p:nvSpPr>
        <p:spPr>
          <a:xfrm>
            <a:off x="2138293" y="2777599"/>
            <a:ext cx="457176" cy="219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3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1115</TotalTime>
  <Words>697</Words>
  <Application>Microsoft Office PowerPoint</Application>
  <PresentationFormat>Custom</PresentationFormat>
  <Paragraphs>123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Aptos</vt:lpstr>
      <vt:lpstr>Arial</vt:lpstr>
      <vt:lpstr>Arial Narrow</vt:lpstr>
      <vt:lpstr>Calibri</vt:lpstr>
      <vt:lpstr>Calibri Light</vt:lpstr>
      <vt:lpstr>Showcard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Falba Watson</dc:creator>
  <cp:lastModifiedBy>Stephanie Falba Watson</cp:lastModifiedBy>
  <cp:revision>12</cp:revision>
  <dcterms:created xsi:type="dcterms:W3CDTF">2022-09-14T14:44:28Z</dcterms:created>
  <dcterms:modified xsi:type="dcterms:W3CDTF">2025-05-21T13:16:24Z</dcterms:modified>
</cp:coreProperties>
</file>