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0" r:id="rId4"/>
    <p:sldId id="292" r:id="rId5"/>
    <p:sldId id="293" r:id="rId6"/>
    <p:sldId id="294" r:id="rId7"/>
    <p:sldId id="295" r:id="rId8"/>
    <p:sldId id="296" r:id="rId9"/>
    <p:sldId id="288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5310" autoAdjust="0"/>
  </p:normalViewPr>
  <p:slideViewPr>
    <p:cSldViewPr snapToGrid="0">
      <p:cViewPr>
        <p:scale>
          <a:sx n="75" d="100"/>
          <a:sy n="75" d="100"/>
        </p:scale>
        <p:origin x="200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94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1035E-B177-4A4D-8118-F04531157E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B865EB-C7AA-42EF-B70A-3ADEEB71FB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12E82-5A11-430B-A22D-5524F928759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83489-4BF8-4568-92A9-B7D221D7C4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5DC1F-E52A-4274-B364-91DF10CB4E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470C6-C625-4C7E-9B23-5EBC3786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5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7978A-2D93-4E98-A8AF-578C9AEAD5CF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3DCFD-4ACB-46AE-B739-23944AF7A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0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3DCFD-4ACB-46AE-B739-23944AF7A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65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are listed here, but discussed individually on the next few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29C45-F5C7-4B4D-88B7-488E3B3568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04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29C45-F5C7-4B4D-88B7-488E3B3568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2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29C45-F5C7-4B4D-88B7-488E3B3568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5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3DCFD-4ACB-46AE-B739-23944AF7AA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15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3DCFD-4ACB-46AE-B739-23944AF7AA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29C45-F5C7-4B4D-88B7-488E3B3568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4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5414"/>
            <a:ext cx="7772400" cy="1948254"/>
          </a:xfrm>
        </p:spPr>
        <p:txBody>
          <a:bodyPr anchor="b">
            <a:normAutofit/>
          </a:bodyPr>
          <a:lstStyle>
            <a:lvl1pPr algn="ctr">
              <a:defRPr sz="5400">
                <a:latin typeface="Eras Bold ITC" panose="020B0907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90333"/>
            <a:ext cx="6858000" cy="16557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430502-9ACE-4BD6-AD37-B2F9473B0D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968" y="131067"/>
            <a:ext cx="6608064" cy="2286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7A0727C-8FBF-4D97-BC10-50B6C080F8FD}"/>
              </a:ext>
            </a:extLst>
          </p:cNvPr>
          <p:cNvSpPr/>
          <p:nvPr userDrawn="1"/>
        </p:nvSpPr>
        <p:spPr>
          <a:xfrm>
            <a:off x="0" y="6246094"/>
            <a:ext cx="9144000" cy="6183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AEB172-8BAD-45AC-9FF8-9FDCB9762C0C}"/>
              </a:ext>
            </a:extLst>
          </p:cNvPr>
          <p:cNvSpPr/>
          <p:nvPr userDrawn="1"/>
        </p:nvSpPr>
        <p:spPr>
          <a:xfrm>
            <a:off x="0" y="6246094"/>
            <a:ext cx="9144000" cy="42659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6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9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8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73CB1E9-9A10-4C6A-9B70-E472FDE71F23}"/>
              </a:ext>
            </a:extLst>
          </p:cNvPr>
          <p:cNvSpPr/>
          <p:nvPr userDrawn="1"/>
        </p:nvSpPr>
        <p:spPr>
          <a:xfrm>
            <a:off x="0" y="35091"/>
            <a:ext cx="9144000" cy="9285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A081D5-7E42-42CC-8D52-648D8FB5DBCC}"/>
              </a:ext>
            </a:extLst>
          </p:cNvPr>
          <p:cNvSpPr/>
          <p:nvPr userDrawn="1"/>
        </p:nvSpPr>
        <p:spPr>
          <a:xfrm>
            <a:off x="0" y="-7965"/>
            <a:ext cx="9144000" cy="7798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6797"/>
            <a:ext cx="9144000" cy="831206"/>
          </a:xfrm>
        </p:spPr>
        <p:txBody>
          <a:bodyPr/>
          <a:lstStyle>
            <a:lvl1pPr>
              <a:defRPr b="1">
                <a:latin typeface="Eras Bold ITC" panose="020B0907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868" y="1161143"/>
            <a:ext cx="8678189" cy="47316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62DED70-2A86-49B3-ADBC-C29350FC7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97" y="5892800"/>
            <a:ext cx="2519245" cy="87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5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Eras Bold ITC" panose="020B0907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3053BC-852F-4D9D-A388-58E7CBE0F53F}"/>
              </a:ext>
            </a:extLst>
          </p:cNvPr>
          <p:cNvSpPr/>
          <p:nvPr userDrawn="1"/>
        </p:nvSpPr>
        <p:spPr>
          <a:xfrm>
            <a:off x="0" y="0"/>
            <a:ext cx="9144000" cy="6183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8EDFAB-F13C-4496-AAD7-3D81A8A5F2B2}"/>
              </a:ext>
            </a:extLst>
          </p:cNvPr>
          <p:cNvSpPr/>
          <p:nvPr userDrawn="1"/>
        </p:nvSpPr>
        <p:spPr>
          <a:xfrm>
            <a:off x="0" y="0"/>
            <a:ext cx="9144000" cy="42659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C2B0FD-769C-47E5-BEA6-6B0FD43ECD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41" y="618321"/>
            <a:ext cx="2519245" cy="87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09AF0A-9DC1-43E9-9D20-A4AE8BBA8914}"/>
              </a:ext>
            </a:extLst>
          </p:cNvPr>
          <p:cNvSpPr/>
          <p:nvPr userDrawn="1"/>
        </p:nvSpPr>
        <p:spPr>
          <a:xfrm>
            <a:off x="0" y="35091"/>
            <a:ext cx="9144000" cy="9285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215558-5ADB-4D7B-A417-8F44ED274FF9}"/>
              </a:ext>
            </a:extLst>
          </p:cNvPr>
          <p:cNvSpPr/>
          <p:nvPr userDrawn="1"/>
        </p:nvSpPr>
        <p:spPr>
          <a:xfrm>
            <a:off x="0" y="-7965"/>
            <a:ext cx="9144000" cy="7798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964"/>
            <a:ext cx="9144000" cy="822920"/>
          </a:xfrm>
        </p:spPr>
        <p:txBody>
          <a:bodyPr/>
          <a:lstStyle>
            <a:lvl1pPr>
              <a:defRPr>
                <a:latin typeface="Eras Bold ITC" panose="020B0907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A0B839-8FCE-4D99-ABEB-DE1D354337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97" y="5892800"/>
            <a:ext cx="2519245" cy="8715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50" y="1078279"/>
            <a:ext cx="4233496" cy="4997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3450" y="1078279"/>
            <a:ext cx="4233496" cy="4997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483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642" y="1235633"/>
            <a:ext cx="4298322" cy="566790"/>
          </a:xfrm>
        </p:spPr>
        <p:txBody>
          <a:bodyPr anchor="b"/>
          <a:lstStyle>
            <a:lvl1pPr marL="0" indent="0">
              <a:buNone/>
              <a:defRPr sz="2400" b="1">
                <a:latin typeface="Eras Bold ITC" panose="020B0907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2642" y="1802422"/>
            <a:ext cx="4298322" cy="4211515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35633"/>
            <a:ext cx="4319491" cy="566790"/>
          </a:xfrm>
        </p:spPr>
        <p:txBody>
          <a:bodyPr anchor="b"/>
          <a:lstStyle>
            <a:lvl1pPr marL="0" indent="0">
              <a:buNone/>
              <a:defRPr sz="2400" b="1">
                <a:latin typeface="Eras Bold ITC" panose="020B0907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02422"/>
            <a:ext cx="4319491" cy="4211515"/>
          </a:xfr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6F6A338-03E1-4DD0-AE32-607E1334D5D9}"/>
              </a:ext>
            </a:extLst>
          </p:cNvPr>
          <p:cNvSpPr/>
          <p:nvPr userDrawn="1"/>
        </p:nvSpPr>
        <p:spPr>
          <a:xfrm>
            <a:off x="0" y="35091"/>
            <a:ext cx="9144000" cy="9285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BCD219-55A6-4070-AA8D-590900B40170}"/>
              </a:ext>
            </a:extLst>
          </p:cNvPr>
          <p:cNvSpPr/>
          <p:nvPr userDrawn="1"/>
        </p:nvSpPr>
        <p:spPr>
          <a:xfrm>
            <a:off x="0" y="-7965"/>
            <a:ext cx="9144000" cy="7798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68C8FB8-1C5F-4465-85FD-3DAB4750E6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97" y="5892800"/>
            <a:ext cx="2519245" cy="8715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964"/>
            <a:ext cx="9144000" cy="822919"/>
          </a:xfrm>
        </p:spPr>
        <p:txBody>
          <a:bodyPr/>
          <a:lstStyle>
            <a:lvl1pPr>
              <a:defRPr>
                <a:latin typeface="Eras Bold ITC" panose="020B0907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444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21D2A1E-8D74-4601-8466-5826E3F57D41}"/>
              </a:ext>
            </a:extLst>
          </p:cNvPr>
          <p:cNvSpPr/>
          <p:nvPr userDrawn="1"/>
        </p:nvSpPr>
        <p:spPr>
          <a:xfrm>
            <a:off x="0" y="35091"/>
            <a:ext cx="9144000" cy="9285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608550-E1AA-4D3A-A678-A1BD37C4A500}"/>
              </a:ext>
            </a:extLst>
          </p:cNvPr>
          <p:cNvSpPr/>
          <p:nvPr userDrawn="1"/>
        </p:nvSpPr>
        <p:spPr>
          <a:xfrm>
            <a:off x="0" y="-7965"/>
            <a:ext cx="9144000" cy="77986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CA7E49-08FB-4A44-A78B-1979381801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97" y="5892800"/>
            <a:ext cx="2519245" cy="8715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93690"/>
            <a:ext cx="9143999" cy="721265"/>
          </a:xfrm>
        </p:spPr>
        <p:txBody>
          <a:bodyPr/>
          <a:lstStyle>
            <a:lvl1pPr>
              <a:defRPr>
                <a:latin typeface="Eras Bold ITC" panose="020B0907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137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1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4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8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0D391-36E3-4588-BB75-438FB748A55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D9163-B3F6-4F36-A4B7-23CD752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4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534C-CD59-4FF3-BE35-E2D1E27C4A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Increasing and Decreasing Accounts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83862C-6377-491C-8C5A-6EFFE4989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549030"/>
            <a:ext cx="6858000" cy="6970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© Dr. Stephanie Watson, CPA</a:t>
            </a:r>
            <a:br>
              <a:rPr lang="en-US" dirty="0"/>
            </a:br>
            <a:r>
              <a:rPr lang="en-US" dirty="0"/>
              <a:t>UCA Accounting</a:t>
            </a:r>
          </a:p>
        </p:txBody>
      </p:sp>
    </p:spTree>
    <p:extLst>
      <p:ext uri="{BB962C8B-B14F-4D97-AF65-F5344CB8AC3E}">
        <p14:creationId xmlns:p14="http://schemas.microsoft.com/office/powerpoint/2010/main" val="1691915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A355-AFD2-4CCF-9E3D-4A609FCD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Practice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8B6FA8-7486-473A-95CE-A79DA3CB7537}"/>
              </a:ext>
            </a:extLst>
          </p:cNvPr>
          <p:cNvSpPr txBox="1"/>
          <p:nvPr/>
        </p:nvSpPr>
        <p:spPr>
          <a:xfrm>
            <a:off x="101600" y="977900"/>
            <a:ext cx="8177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Transaction: Borrowed Cash from the Bank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F3C6016-8CBA-4DB3-8824-3719E4ED8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902958"/>
              </p:ext>
            </p:extLst>
          </p:nvPr>
        </p:nvGraphicFramePr>
        <p:xfrm>
          <a:off x="215900" y="1777722"/>
          <a:ext cx="8737602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6267">
                  <a:extLst>
                    <a:ext uri="{9D8B030D-6E8A-4147-A177-3AD203B41FA5}">
                      <a16:colId xmlns:a16="http://schemas.microsoft.com/office/drawing/2014/main" val="1577101588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97847038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1663160925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410575694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3172814599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35494109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Assets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Expenses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Dividends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Liabilities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Equity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Revenues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440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of our stuff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we used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Returned to owners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What we owe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Owner</a:t>
                      </a:r>
                    </a:p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from customers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63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26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358936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9ABA7C3-0734-43BD-9661-6DD7390844F5}"/>
              </a:ext>
            </a:extLst>
          </p:cNvPr>
          <p:cNvSpPr/>
          <p:nvPr/>
        </p:nvSpPr>
        <p:spPr>
          <a:xfrm>
            <a:off x="241298" y="2993628"/>
            <a:ext cx="5715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</a:t>
            </a:r>
            <a:endParaRPr lang="en-US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564F3C-62FF-4A1B-9E65-AD644F5F2277}"/>
              </a:ext>
            </a:extLst>
          </p:cNvPr>
          <p:cNvSpPr txBox="1"/>
          <p:nvPr/>
        </p:nvSpPr>
        <p:spPr>
          <a:xfrm>
            <a:off x="932306" y="3125291"/>
            <a:ext cx="7232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Got 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More</a:t>
            </a:r>
          </a:p>
          <a:p>
            <a:pPr algn="r"/>
            <a:r>
              <a:rPr lang="en-US" sz="2200" dirty="0">
                <a:latin typeface="Arial Narrow" panose="020B0606020202030204" pitchFamily="34" charset="0"/>
              </a:rPr>
              <a:t>Cash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5B86DA-1E56-408A-8A59-1287D3E88CDA}"/>
              </a:ext>
            </a:extLst>
          </p:cNvPr>
          <p:cNvSpPr/>
          <p:nvPr/>
        </p:nvSpPr>
        <p:spPr>
          <a:xfrm>
            <a:off x="1686187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NE</a:t>
            </a:r>
            <a:endParaRPr lang="en-US" sz="3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F9D51A-A818-4052-8A32-7467EC143763}"/>
              </a:ext>
            </a:extLst>
          </p:cNvPr>
          <p:cNvSpPr txBox="1"/>
          <p:nvPr/>
        </p:nvSpPr>
        <p:spPr>
          <a:xfrm>
            <a:off x="2177948" y="3125291"/>
            <a:ext cx="9028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No</a:t>
            </a:r>
          </a:p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Benefit</a:t>
            </a:r>
          </a:p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Yet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1DAEB6-FF75-460F-9E51-663C841912BF}"/>
              </a:ext>
            </a:extLst>
          </p:cNvPr>
          <p:cNvSpPr/>
          <p:nvPr/>
        </p:nvSpPr>
        <p:spPr>
          <a:xfrm>
            <a:off x="3155152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NE</a:t>
            </a:r>
            <a:endParaRPr lang="en-US" sz="3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2D98FB-8AF9-4B66-9F37-2753A547B51C}"/>
              </a:ext>
            </a:extLst>
          </p:cNvPr>
          <p:cNvSpPr txBox="1"/>
          <p:nvPr/>
        </p:nvSpPr>
        <p:spPr>
          <a:xfrm>
            <a:off x="3325940" y="3125291"/>
            <a:ext cx="12362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No</a:t>
            </a:r>
            <a:b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Return</a:t>
            </a:r>
            <a:b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to Owners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379D61-9DB5-494F-9FBD-D084F5158DC4}"/>
              </a:ext>
            </a:extLst>
          </p:cNvPr>
          <p:cNvSpPr/>
          <p:nvPr/>
        </p:nvSpPr>
        <p:spPr>
          <a:xfrm>
            <a:off x="4611417" y="2993628"/>
            <a:ext cx="5715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</a:t>
            </a:r>
            <a:endParaRPr lang="en-US" sz="3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D61E71-E8D1-469E-BD64-BCABF37E5680}"/>
              </a:ext>
            </a:extLst>
          </p:cNvPr>
          <p:cNvSpPr txBox="1"/>
          <p:nvPr/>
        </p:nvSpPr>
        <p:spPr>
          <a:xfrm>
            <a:off x="4947328" y="3125291"/>
            <a:ext cx="10655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Now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We Owe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More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950859-7F5B-4962-9955-BACFC7AE6CE3}"/>
              </a:ext>
            </a:extLst>
          </p:cNvPr>
          <p:cNvSpPr/>
          <p:nvPr/>
        </p:nvSpPr>
        <p:spPr>
          <a:xfrm>
            <a:off x="6078189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NE</a:t>
            </a:r>
            <a:endParaRPr lang="en-US" sz="3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CFF750-36D2-4BE0-92E8-1A437D1B7378}"/>
              </a:ext>
            </a:extLst>
          </p:cNvPr>
          <p:cNvSpPr txBox="1"/>
          <p:nvPr/>
        </p:nvSpPr>
        <p:spPr>
          <a:xfrm>
            <a:off x="6417550" y="3125291"/>
            <a:ext cx="10438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No</a:t>
            </a:r>
            <a:b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Owners</a:t>
            </a:r>
          </a:p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Involved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4C1462-9FCB-4F4E-A7CA-B4026F510C19}"/>
              </a:ext>
            </a:extLst>
          </p:cNvPr>
          <p:cNvSpPr/>
          <p:nvPr/>
        </p:nvSpPr>
        <p:spPr>
          <a:xfrm>
            <a:off x="7534454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NE</a:t>
            </a:r>
            <a:endParaRPr lang="en-US" sz="3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BF433C-88BE-4D53-90D2-A224CE257A2C}"/>
              </a:ext>
            </a:extLst>
          </p:cNvPr>
          <p:cNvSpPr txBox="1"/>
          <p:nvPr/>
        </p:nvSpPr>
        <p:spPr>
          <a:xfrm>
            <a:off x="7645215" y="3125291"/>
            <a:ext cx="13003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No</a:t>
            </a:r>
            <a:b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Customers</a:t>
            </a:r>
            <a:b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Involved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9F843D-6B2B-4DF2-971A-C6FCA4597D84}"/>
              </a:ext>
            </a:extLst>
          </p:cNvPr>
          <p:cNvSpPr txBox="1"/>
          <p:nvPr/>
        </p:nvSpPr>
        <p:spPr>
          <a:xfrm>
            <a:off x="241298" y="4270106"/>
            <a:ext cx="1414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 Narrow" panose="020B0606020202030204" pitchFamily="34" charset="0"/>
              </a:rPr>
              <a:t>Which Asset </a:t>
            </a:r>
            <a:r>
              <a:rPr lang="en-US" sz="2400" b="1" dirty="0">
                <a:sym typeface="Wingdings" panose="05000000000000000000" pitchFamily="2" charset="2"/>
              </a:rPr>
              <a:t></a:t>
            </a:r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338CFE-EC06-41EC-9E4F-F55B6B8BB33E}"/>
              </a:ext>
            </a:extLst>
          </p:cNvPr>
          <p:cNvSpPr txBox="1"/>
          <p:nvPr/>
        </p:nvSpPr>
        <p:spPr>
          <a:xfrm>
            <a:off x="4611417" y="4249012"/>
            <a:ext cx="1414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 Narrow" panose="020B0606020202030204" pitchFamily="34" charset="0"/>
              </a:rPr>
              <a:t>Which Liability </a:t>
            </a:r>
            <a:r>
              <a:rPr lang="en-US" sz="2400" b="1" dirty="0">
                <a:sym typeface="Wingdings" panose="05000000000000000000" pitchFamily="2" charset="2"/>
              </a:rPr>
              <a:t></a:t>
            </a:r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DD3FD8-5D53-4B50-A6D2-408B12CFC533}"/>
              </a:ext>
            </a:extLst>
          </p:cNvPr>
          <p:cNvSpPr txBox="1"/>
          <p:nvPr/>
        </p:nvSpPr>
        <p:spPr>
          <a:xfrm>
            <a:off x="241297" y="5107144"/>
            <a:ext cx="1414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Cash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610A3B-5BA4-4E88-9CF6-5528C0E93125}"/>
              </a:ext>
            </a:extLst>
          </p:cNvPr>
          <p:cNvSpPr txBox="1"/>
          <p:nvPr/>
        </p:nvSpPr>
        <p:spPr>
          <a:xfrm>
            <a:off x="4401416" y="5038559"/>
            <a:ext cx="18342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Bank Loan</a:t>
            </a:r>
          </a:p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Payable</a:t>
            </a:r>
          </a:p>
        </p:txBody>
      </p:sp>
    </p:spTree>
    <p:extLst>
      <p:ext uri="{BB962C8B-B14F-4D97-AF65-F5344CB8AC3E}">
        <p14:creationId xmlns:p14="http://schemas.microsoft.com/office/powerpoint/2010/main" val="202834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A355-AFD2-4CCF-9E3D-4A609FCD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Try Another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8B6FA8-7486-473A-95CE-A79DA3CB7537}"/>
              </a:ext>
            </a:extLst>
          </p:cNvPr>
          <p:cNvSpPr txBox="1"/>
          <p:nvPr/>
        </p:nvSpPr>
        <p:spPr>
          <a:xfrm>
            <a:off x="101600" y="977900"/>
            <a:ext cx="7947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Transaction: Paid cell phone bill with cash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F3C6016-8CBA-4DB3-8824-3719E4ED8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784206"/>
              </p:ext>
            </p:extLst>
          </p:nvPr>
        </p:nvGraphicFramePr>
        <p:xfrm>
          <a:off x="215900" y="1777722"/>
          <a:ext cx="8737602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6267">
                  <a:extLst>
                    <a:ext uri="{9D8B030D-6E8A-4147-A177-3AD203B41FA5}">
                      <a16:colId xmlns:a16="http://schemas.microsoft.com/office/drawing/2014/main" val="1577101588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97847038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1663160925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410575694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3172814599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35494109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Assets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Expenses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Dividends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Liabilities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Equity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Revenues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440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of our stuff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we used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Returned to owners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What we owe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Owner</a:t>
                      </a:r>
                    </a:p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Narrow" panose="020B0606020202030204" pitchFamily="34" charset="0"/>
                        </a:rPr>
                        <a:t>Value from customers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63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26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92978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9ABA7C3-0734-43BD-9661-6DD7390844F5}"/>
              </a:ext>
            </a:extLst>
          </p:cNvPr>
          <p:cNvSpPr/>
          <p:nvPr/>
        </p:nvSpPr>
        <p:spPr>
          <a:xfrm>
            <a:off x="241298" y="2993628"/>
            <a:ext cx="5715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ym typeface="Wingdings" panose="05000000000000000000" pitchFamily="2" charset="2"/>
              </a:rPr>
              <a:t></a:t>
            </a:r>
            <a:endParaRPr lang="en-US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564F3C-62FF-4A1B-9E65-AD644F5F2277}"/>
              </a:ext>
            </a:extLst>
          </p:cNvPr>
          <p:cNvSpPr txBox="1"/>
          <p:nvPr/>
        </p:nvSpPr>
        <p:spPr>
          <a:xfrm>
            <a:off x="868186" y="3125291"/>
            <a:ext cx="7873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Have 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Less</a:t>
            </a:r>
          </a:p>
          <a:p>
            <a:pPr algn="r"/>
            <a:r>
              <a:rPr lang="en-US" sz="2200" dirty="0">
                <a:latin typeface="Arial Narrow" panose="020B0606020202030204" pitchFamily="34" charset="0"/>
              </a:rPr>
              <a:t>Cash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5B86DA-1E56-408A-8A59-1287D3E88CDA}"/>
              </a:ext>
            </a:extLst>
          </p:cNvPr>
          <p:cNvSpPr/>
          <p:nvPr/>
        </p:nvSpPr>
        <p:spPr>
          <a:xfrm>
            <a:off x="1686187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ym typeface="Wingdings" panose="05000000000000000000" pitchFamily="2" charset="2"/>
              </a:rPr>
              <a:t></a:t>
            </a:r>
            <a:endParaRPr lang="en-US" sz="3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F9D51A-A818-4052-8A32-7467EC143763}"/>
              </a:ext>
            </a:extLst>
          </p:cNvPr>
          <p:cNvSpPr txBox="1"/>
          <p:nvPr/>
        </p:nvSpPr>
        <p:spPr>
          <a:xfrm>
            <a:off x="1767579" y="3125291"/>
            <a:ext cx="13131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Got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Benefit of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Cell Phone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1DAEB6-FF75-460F-9E51-663C841912BF}"/>
              </a:ext>
            </a:extLst>
          </p:cNvPr>
          <p:cNvSpPr/>
          <p:nvPr/>
        </p:nvSpPr>
        <p:spPr>
          <a:xfrm>
            <a:off x="3155152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NE</a:t>
            </a:r>
            <a:endParaRPr lang="en-US" sz="36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2D98FB-8AF9-4B66-9F37-2753A547B51C}"/>
              </a:ext>
            </a:extLst>
          </p:cNvPr>
          <p:cNvSpPr txBox="1"/>
          <p:nvPr/>
        </p:nvSpPr>
        <p:spPr>
          <a:xfrm>
            <a:off x="3325940" y="3125291"/>
            <a:ext cx="12362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No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Return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to Owners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379D61-9DB5-494F-9FBD-D084F5158DC4}"/>
              </a:ext>
            </a:extLst>
          </p:cNvPr>
          <p:cNvSpPr/>
          <p:nvPr/>
        </p:nvSpPr>
        <p:spPr>
          <a:xfrm>
            <a:off x="4611416" y="2993628"/>
            <a:ext cx="7337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NE</a:t>
            </a:r>
            <a:endParaRPr lang="en-US" sz="3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D61E71-E8D1-469E-BD64-BCABF37E5680}"/>
              </a:ext>
            </a:extLst>
          </p:cNvPr>
          <p:cNvSpPr txBox="1"/>
          <p:nvPr/>
        </p:nvSpPr>
        <p:spPr>
          <a:xfrm>
            <a:off x="4763753" y="3125291"/>
            <a:ext cx="12491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Don’t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Owe More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or Less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950859-7F5B-4962-9955-BACFC7AE6CE3}"/>
              </a:ext>
            </a:extLst>
          </p:cNvPr>
          <p:cNvSpPr/>
          <p:nvPr/>
        </p:nvSpPr>
        <p:spPr>
          <a:xfrm>
            <a:off x="6078189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NE</a:t>
            </a:r>
            <a:endParaRPr lang="en-US" sz="36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CFF750-36D2-4BE0-92E8-1A437D1B7378}"/>
              </a:ext>
            </a:extLst>
          </p:cNvPr>
          <p:cNvSpPr txBox="1"/>
          <p:nvPr/>
        </p:nvSpPr>
        <p:spPr>
          <a:xfrm>
            <a:off x="6417550" y="3125291"/>
            <a:ext cx="10438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No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Owners</a:t>
            </a:r>
          </a:p>
          <a:p>
            <a:pPr algn="r"/>
            <a:r>
              <a:rPr lang="en-US" sz="2200" dirty="0">
                <a:latin typeface="Arial Narrow" panose="020B0606020202030204" pitchFamily="34" charset="0"/>
              </a:rPr>
              <a:t>Involved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4C1462-9FCB-4F4E-A7CA-B4026F510C19}"/>
              </a:ext>
            </a:extLst>
          </p:cNvPr>
          <p:cNvSpPr/>
          <p:nvPr/>
        </p:nvSpPr>
        <p:spPr>
          <a:xfrm>
            <a:off x="7534454" y="2993628"/>
            <a:ext cx="723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ym typeface="Wingdings" panose="05000000000000000000" pitchFamily="2" charset="2"/>
              </a:rPr>
              <a:t>NE</a:t>
            </a:r>
            <a:endParaRPr lang="en-US" sz="3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BF433C-88BE-4D53-90D2-A224CE257A2C}"/>
              </a:ext>
            </a:extLst>
          </p:cNvPr>
          <p:cNvSpPr txBox="1"/>
          <p:nvPr/>
        </p:nvSpPr>
        <p:spPr>
          <a:xfrm>
            <a:off x="7645215" y="3125291"/>
            <a:ext cx="13003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>
                <a:latin typeface="Arial Narrow" panose="020B0606020202030204" pitchFamily="34" charset="0"/>
              </a:rPr>
              <a:t>No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Customers</a:t>
            </a:r>
            <a:br>
              <a:rPr lang="en-US" sz="2200" dirty="0">
                <a:latin typeface="Arial Narrow" panose="020B0606020202030204" pitchFamily="34" charset="0"/>
              </a:rPr>
            </a:br>
            <a:r>
              <a:rPr lang="en-US" sz="2200" dirty="0">
                <a:latin typeface="Arial Narrow" panose="020B0606020202030204" pitchFamily="34" charset="0"/>
              </a:rPr>
              <a:t>Involved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D7BC38-9316-4BBD-8224-DBCC43709103}"/>
              </a:ext>
            </a:extLst>
          </p:cNvPr>
          <p:cNvSpPr txBox="1"/>
          <p:nvPr/>
        </p:nvSpPr>
        <p:spPr>
          <a:xfrm>
            <a:off x="241298" y="4270106"/>
            <a:ext cx="1414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 Narrow" panose="020B0606020202030204" pitchFamily="34" charset="0"/>
              </a:rPr>
              <a:t>Which Asset </a:t>
            </a:r>
            <a:r>
              <a:rPr lang="en-US" sz="2400" dirty="0">
                <a:sym typeface="Wingdings" panose="05000000000000000000" pitchFamily="2" charset="2"/>
              </a:rPr>
              <a:t></a:t>
            </a:r>
            <a:endParaRPr lang="en-US" sz="24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F0CF90-F9ED-44A4-91C6-DE8793F1EF7B}"/>
              </a:ext>
            </a:extLst>
          </p:cNvPr>
          <p:cNvSpPr txBox="1"/>
          <p:nvPr/>
        </p:nvSpPr>
        <p:spPr>
          <a:xfrm>
            <a:off x="1722819" y="4268825"/>
            <a:ext cx="1414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 Narrow" panose="020B0606020202030204" pitchFamily="34" charset="0"/>
              </a:rPr>
              <a:t>Which Expense </a:t>
            </a:r>
            <a:r>
              <a:rPr lang="en-US" sz="2400" b="1" dirty="0">
                <a:sym typeface="Wingdings" panose="05000000000000000000" pitchFamily="2" charset="2"/>
              </a:rPr>
              <a:t></a:t>
            </a:r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7BF002-F6EC-4BD2-B1AC-4D537E2DB2E9}"/>
              </a:ext>
            </a:extLst>
          </p:cNvPr>
          <p:cNvSpPr txBox="1"/>
          <p:nvPr/>
        </p:nvSpPr>
        <p:spPr>
          <a:xfrm>
            <a:off x="241297" y="5107144"/>
            <a:ext cx="1414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Cash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CB6E40-B542-4965-89B1-9714DECD448F}"/>
              </a:ext>
            </a:extLst>
          </p:cNvPr>
          <p:cNvSpPr txBox="1"/>
          <p:nvPr/>
        </p:nvSpPr>
        <p:spPr>
          <a:xfrm>
            <a:off x="1512818" y="5096472"/>
            <a:ext cx="18342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Phone</a:t>
            </a:r>
          </a:p>
          <a:p>
            <a:pPr algn="ctr"/>
            <a:r>
              <a:rPr lang="en-US" sz="2800" b="1" i="1" dirty="0">
                <a:latin typeface="Arial Narrow" panose="020B0606020202030204" pitchFamily="34" charset="0"/>
              </a:rPr>
              <a:t>Expense</a:t>
            </a:r>
          </a:p>
        </p:txBody>
      </p:sp>
    </p:spTree>
    <p:extLst>
      <p:ext uri="{BB962C8B-B14F-4D97-AF65-F5344CB8AC3E}">
        <p14:creationId xmlns:p14="http://schemas.microsoft.com/office/powerpoint/2010/main" val="242336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5A17-166D-4039-8777-E9D02799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Try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F242C-6D92-4473-89BF-71B888387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1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08134-E315-74D2-C81D-A669861B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6 Account Types?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AE696-816C-0A29-9054-0E0A023B4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Assets</a:t>
            </a:r>
          </a:p>
          <a:p>
            <a:r>
              <a:rPr lang="en-US" dirty="0"/>
              <a:t>Liabilities</a:t>
            </a:r>
          </a:p>
          <a:p>
            <a:r>
              <a:rPr lang="en-US" dirty="0"/>
              <a:t>Equity</a:t>
            </a:r>
          </a:p>
          <a:p>
            <a:r>
              <a:rPr lang="en-US" dirty="0"/>
              <a:t>Revenues</a:t>
            </a:r>
          </a:p>
          <a:p>
            <a:r>
              <a:rPr lang="en-US" dirty="0"/>
              <a:t>Expenses</a:t>
            </a:r>
          </a:p>
          <a:p>
            <a:r>
              <a:rPr lang="en-US" dirty="0"/>
              <a:t>Dividends</a:t>
            </a:r>
          </a:p>
        </p:txBody>
      </p:sp>
    </p:spTree>
    <p:extLst>
      <p:ext uri="{BB962C8B-B14F-4D97-AF65-F5344CB8AC3E}">
        <p14:creationId xmlns:p14="http://schemas.microsoft.com/office/powerpoint/2010/main" val="141147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5A17-166D-4039-8777-E9D02799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Accounts of </a:t>
            </a:r>
            <a:br>
              <a:rPr lang="en-US" dirty="0"/>
            </a:br>
            <a:r>
              <a:rPr lang="en-US" dirty="0"/>
              <a:t>Go Yard </a:t>
            </a:r>
            <a:br>
              <a:rPr lang="en-US" dirty="0"/>
            </a:br>
            <a:r>
              <a:rPr lang="en-US" dirty="0"/>
              <a:t>Lawn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F242C-6D92-4473-89BF-71B888387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6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E3F1-8540-4602-9A63-222E760F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Account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54CE-174B-4301-9BC2-54C00C81F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868" y="1161143"/>
            <a:ext cx="8678189" cy="5531757"/>
          </a:xfrm>
        </p:spPr>
        <p:txBody>
          <a:bodyPr>
            <a:normAutofit/>
          </a:bodyPr>
          <a:lstStyle/>
          <a:p>
            <a:r>
              <a:rPr lang="en-US" dirty="0"/>
              <a:t>Cash: our money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value now)</a:t>
            </a:r>
            <a:endParaRPr lang="en-US" dirty="0"/>
          </a:p>
          <a:p>
            <a:pPr lvl="0"/>
            <a:r>
              <a:rPr lang="en-US" dirty="0"/>
              <a:t>Accounts Receivable: money customers owe us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future value)</a:t>
            </a:r>
            <a:endParaRPr lang="en-US" dirty="0"/>
          </a:p>
          <a:p>
            <a:pPr lvl="0"/>
            <a:r>
              <a:rPr lang="en-US" dirty="0"/>
              <a:t>Accounts Payable: money we owe others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Liability (we owe it)</a:t>
            </a:r>
            <a:endParaRPr lang="en-US" dirty="0"/>
          </a:p>
          <a:p>
            <a:pPr lvl="0"/>
            <a:r>
              <a:rPr lang="en-US" dirty="0"/>
              <a:t>Bank Loan Payable: money we owe the bank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Liability (we owe it)</a:t>
            </a:r>
            <a:endParaRPr lang="en-US" dirty="0"/>
          </a:p>
          <a:p>
            <a:pPr lvl="0"/>
            <a:r>
              <a:rPr lang="en-US" dirty="0"/>
              <a:t>Common Stock: money given to use by owners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Equity (from owners)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E3F1-8540-4602-9A63-222E760F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Account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54CE-174B-4301-9BC2-54C00C81F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868" y="1161143"/>
            <a:ext cx="8678189" cy="555715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Computer Equipment: our computers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value now and in future)</a:t>
            </a:r>
            <a:endParaRPr lang="en-US" dirty="0"/>
          </a:p>
          <a:p>
            <a:r>
              <a:rPr lang="en-US" dirty="0"/>
              <a:t>Lawn Equipment: our tools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value now and in future)</a:t>
            </a:r>
            <a:endParaRPr lang="en-US" dirty="0"/>
          </a:p>
          <a:p>
            <a:pPr lvl="0"/>
            <a:r>
              <a:rPr lang="en-US" dirty="0"/>
              <a:t>Cash Dividends: money given to owners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Dividends (returned to owners)</a:t>
            </a:r>
            <a:endParaRPr lang="en-US" dirty="0"/>
          </a:p>
          <a:p>
            <a:pPr lvl="0"/>
            <a:r>
              <a:rPr lang="en-US" dirty="0"/>
              <a:t>Insurance Expense: money paid for insurance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Expense (used, benefitted in past)</a:t>
            </a:r>
            <a:endParaRPr lang="en-US" dirty="0"/>
          </a:p>
          <a:p>
            <a:r>
              <a:rPr lang="en-US" dirty="0"/>
              <a:t>Prepaid Insurance: money paid for insurance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future value, not yet used)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2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E3F1-8540-4602-9A63-222E760F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Account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54CE-174B-4301-9BC2-54C00C81F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868" y="1161143"/>
            <a:ext cx="8678189" cy="553175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Lawn Service Revenue: earned from customers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Revenue (from customers)</a:t>
            </a:r>
            <a:endParaRPr lang="en-US" dirty="0"/>
          </a:p>
          <a:p>
            <a:r>
              <a:rPr lang="en-US" dirty="0"/>
              <a:t>Unearned Revenue: from customers, not earned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Liability (owe customer money or service)</a:t>
            </a:r>
            <a:endParaRPr lang="en-US" dirty="0"/>
          </a:p>
          <a:p>
            <a:pPr lvl="0"/>
            <a:r>
              <a:rPr lang="en-US" dirty="0"/>
              <a:t>Salaries Expense: money paid to employees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Expenses (benefitted from employee pay)</a:t>
            </a:r>
            <a:endParaRPr lang="en-US" dirty="0"/>
          </a:p>
          <a:p>
            <a:pPr lvl="0"/>
            <a:r>
              <a:rPr lang="en-US" dirty="0"/>
              <a:t>Salaries Payable: money we owe employees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(owe to employees)</a:t>
            </a:r>
            <a:endParaRPr lang="en-US" dirty="0"/>
          </a:p>
          <a:p>
            <a:r>
              <a:rPr lang="en-US" dirty="0"/>
              <a:t>Internet &amp; Cell Expense: money paid for service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Expense (used the service)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1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E3F1-8540-4602-9A63-222E760F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Account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54CE-174B-4301-9BC2-54C00C81F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Storage Unit Expense: money paid for storage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Expense (used storage unit)</a:t>
            </a:r>
            <a:endParaRPr lang="en-US" dirty="0"/>
          </a:p>
          <a:p>
            <a:pPr lvl="0"/>
            <a:r>
              <a:rPr lang="en-US" dirty="0"/>
              <a:t>Supplies: money paid for supplies, not yet used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Asset (has future)</a:t>
            </a:r>
            <a:endParaRPr lang="en-US" dirty="0"/>
          </a:p>
          <a:p>
            <a:pPr lvl="0"/>
            <a:r>
              <a:rPr lang="en-US" dirty="0"/>
              <a:t>Supplies &amp; Gas Expense: paid for supplies used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Expense (used, no future value)</a:t>
            </a:r>
            <a:endParaRPr lang="en-US" dirty="0"/>
          </a:p>
          <a:p>
            <a:r>
              <a:rPr lang="en-US" dirty="0"/>
              <a:t>Retained Earnings: accumulated profits</a:t>
            </a:r>
          </a:p>
          <a:p>
            <a:pPr lvl="1"/>
            <a:r>
              <a:rPr lang="en-US" b="1" i="1" dirty="0">
                <a:solidFill>
                  <a:srgbClr val="92D050"/>
                </a:solidFill>
              </a:rPr>
              <a:t>Equity (adds to owner value)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0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5A17-166D-4039-8777-E9D02799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 Names </a:t>
            </a:r>
            <a:br>
              <a:rPr lang="en-US" dirty="0"/>
            </a:br>
            <a:r>
              <a:rPr lang="en-US" dirty="0"/>
              <a:t>&amp; Double Entry Bookkeeping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F242C-6D92-4473-89BF-71B888387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73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E269D-3487-41F2-BC8C-D8F1B40F1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Entry Bookkeeping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D6C44-5346-4041-BBB6-F321B4832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each transaction to determine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Account types affect</a:t>
            </a:r>
            <a:br>
              <a:rPr lang="en-US" dirty="0"/>
            </a:br>
            <a:r>
              <a:rPr lang="en-US" dirty="0"/>
              <a:t>(there are only 6)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Whether they increased or decreased</a:t>
            </a:r>
            <a:br>
              <a:rPr lang="en-US" dirty="0"/>
            </a:br>
            <a:r>
              <a:rPr lang="en-US" dirty="0"/>
              <a:t>(do we have more or less)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Which specific accounts were affect</a:t>
            </a:r>
            <a:br>
              <a:rPr lang="en-US" dirty="0"/>
            </a:br>
            <a:r>
              <a:rPr lang="en-US" dirty="0"/>
              <a:t>(name the account)</a:t>
            </a:r>
          </a:p>
        </p:txBody>
      </p:sp>
    </p:spTree>
    <p:extLst>
      <p:ext uri="{BB962C8B-B14F-4D97-AF65-F5344CB8AC3E}">
        <p14:creationId xmlns:p14="http://schemas.microsoft.com/office/powerpoint/2010/main" val="4097367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367</TotalTime>
  <Words>564</Words>
  <Application>Microsoft Office PowerPoint</Application>
  <PresentationFormat>On-screen Show (4:3)</PresentationFormat>
  <Paragraphs>147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Eras Bold ITC</vt:lpstr>
      <vt:lpstr>Wingdings</vt:lpstr>
      <vt:lpstr>Office Theme</vt:lpstr>
      <vt:lpstr>Increasing and Decreasing Accounts</vt:lpstr>
      <vt:lpstr>What are the 6 Account Types?</vt:lpstr>
      <vt:lpstr>The Accounts of  Go Yard  Lawn Service</vt:lpstr>
      <vt:lpstr>What is the Account Type?</vt:lpstr>
      <vt:lpstr>What is the Account Type?</vt:lpstr>
      <vt:lpstr>What is the Account Type?</vt:lpstr>
      <vt:lpstr>What is the Account Type?</vt:lpstr>
      <vt:lpstr>Account Names  &amp; Double Entry Bookkeeping</vt:lpstr>
      <vt:lpstr>Double Entry Bookkeeping</vt:lpstr>
      <vt:lpstr>Let’s Practice</vt:lpstr>
      <vt:lpstr>Let’s Try Another</vt:lpstr>
      <vt:lpstr>Now You 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Falba Watson</dc:creator>
  <cp:lastModifiedBy>Stephanie Falba Watson </cp:lastModifiedBy>
  <cp:revision>37</cp:revision>
  <dcterms:created xsi:type="dcterms:W3CDTF">2024-03-26T20:11:40Z</dcterms:created>
  <dcterms:modified xsi:type="dcterms:W3CDTF">2024-05-20T18:41:13Z</dcterms:modified>
</cp:coreProperties>
</file>